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56" r:id="rId2"/>
    <p:sldId id="309" r:id="rId3"/>
    <p:sldId id="310" r:id="rId4"/>
    <p:sldId id="263" r:id="rId5"/>
    <p:sldId id="294" r:id="rId6"/>
    <p:sldId id="295" r:id="rId7"/>
    <p:sldId id="291" r:id="rId8"/>
    <p:sldId id="292" r:id="rId9"/>
    <p:sldId id="296" r:id="rId10"/>
    <p:sldId id="297" r:id="rId11"/>
    <p:sldId id="302" r:id="rId12"/>
    <p:sldId id="303" r:id="rId13"/>
    <p:sldId id="300" r:id="rId14"/>
    <p:sldId id="301" r:id="rId15"/>
    <p:sldId id="304" r:id="rId16"/>
    <p:sldId id="305" r:id="rId17"/>
    <p:sldId id="306" r:id="rId18"/>
    <p:sldId id="307" r:id="rId19"/>
    <p:sldId id="308" r:id="rId20"/>
    <p:sldId id="312" r:id="rId21"/>
    <p:sldId id="288" r:id="rId22"/>
  </p:sldIdLst>
  <p:sldSz cx="9144000" cy="5143500" type="screen16x9"/>
  <p:notesSz cx="6858000" cy="9144000"/>
  <p:embeddedFontLst>
    <p:embeddedFont>
      <p:font typeface="Arial Unicode MS" panose="02010600030101010101" charset="-122"/>
      <p:regular r:id="rId25"/>
    </p:embeddedFont>
    <p:embeddedFont>
      <p:font typeface="DengXian" panose="02010600030101010101" pitchFamily="2" charset="-122"/>
      <p:regular r:id="rId26"/>
      <p:bold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宋体" panose="02010600030101010101" pitchFamily="2" charset="-122"/>
      <p:regular r:id="rId34"/>
    </p:embeddedFont>
    <p:embeddedFont>
      <p:font typeface="微软雅黑" panose="020B0503020204020204" pitchFamily="34" charset="-122"/>
      <p:regular r:id="rId35"/>
      <p:bold r:id="rId36"/>
    </p:embeddedFont>
  </p:embeddedFont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31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B3CD"/>
    <a:srgbClr val="004F8A"/>
    <a:srgbClr val="0060A8"/>
    <a:srgbClr val="2980B4"/>
    <a:srgbClr val="2780AA"/>
    <a:srgbClr val="83C2DB"/>
    <a:srgbClr val="428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94140" autoAdjust="0"/>
  </p:normalViewPr>
  <p:slideViewPr>
    <p:cSldViewPr snapToGrid="0">
      <p:cViewPr varScale="1">
        <p:scale>
          <a:sx n="116" d="100"/>
          <a:sy n="116" d="100"/>
        </p:scale>
        <p:origin x="60" y="66"/>
      </p:cViewPr>
      <p:guideLst>
        <p:guide orient="horz" pos="1620"/>
        <p:guide pos="31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2019/12/16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66434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878379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4F8A"/>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7" name="矩形 6"/>
          <p:cNvSpPr/>
          <p:nvPr userDrawn="1"/>
        </p:nvSpPr>
        <p:spPr>
          <a:xfrm>
            <a:off x="251520" y="208422"/>
            <a:ext cx="8640960" cy="4726656"/>
          </a:xfrm>
          <a:prstGeom prst="rect">
            <a:avLst/>
          </a:prstGeom>
          <a:solidFill>
            <a:schemeClr val="bg1"/>
          </a:solidFill>
          <a:ln>
            <a:noFill/>
          </a:ln>
          <a:effectLst>
            <a:outerShdw blurRad="50800" dist="63500" dir="2700000" algn="tl"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4"/>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04F8A"/>
        </a:solidFill>
        <a:effectLst/>
      </p:bgPr>
    </p:bg>
    <p:spTree>
      <p:nvGrpSpPr>
        <p:cNvPr id="1" name=""/>
        <p:cNvGrpSpPr/>
        <p:nvPr/>
      </p:nvGrpSpPr>
      <p:grpSpPr>
        <a:xfrm>
          <a:off x="0" y="0"/>
          <a:ext cx="0" cy="0"/>
          <a:chOff x="0" y="0"/>
          <a:chExt cx="0" cy="0"/>
        </a:xfrm>
      </p:grpSpPr>
      <p:sp>
        <p:nvSpPr>
          <p:cNvPr id="3" name="矩形 2"/>
          <p:cNvSpPr/>
          <p:nvPr userDrawn="1"/>
        </p:nvSpPr>
        <p:spPr>
          <a:xfrm>
            <a:off x="251520" y="208422"/>
            <a:ext cx="8640960" cy="4726656"/>
          </a:xfrm>
          <a:prstGeom prst="rect">
            <a:avLst/>
          </a:prstGeom>
          <a:solidFill>
            <a:schemeClr val="bg1"/>
          </a:solidFill>
          <a:ln>
            <a:noFill/>
          </a:ln>
          <a:effectLst>
            <a:outerShdw blurRad="50800" dist="63500" dir="2700000" algn="tl"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38132" y="334506"/>
            <a:ext cx="253587" cy="499763"/>
            <a:chOff x="231914" y="1863941"/>
            <a:chExt cx="305354" cy="601784"/>
          </a:xfrm>
        </p:grpSpPr>
        <p:sp>
          <p:nvSpPr>
            <p:cNvPr id="5" name="等腰三角形 4"/>
            <p:cNvSpPr/>
            <p:nvPr/>
          </p:nvSpPr>
          <p:spPr>
            <a:xfrm rot="5400000">
              <a:off x="124628" y="2053162"/>
              <a:ext cx="452027" cy="223342"/>
            </a:xfrm>
            <a:prstGeom prs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F8A"/>
                </a:solidFill>
              </a:endParaRPr>
            </a:p>
          </p:txBody>
        </p:sp>
        <p:sp>
          <p:nvSpPr>
            <p:cNvPr id="6" name="任意多边形 5"/>
            <p:cNvSpPr/>
            <p:nvPr/>
          </p:nvSpPr>
          <p:spPr>
            <a:xfrm rot="10800000">
              <a:off x="231914" y="1863941"/>
              <a:ext cx="305354" cy="601784"/>
            </a:xfrm>
            <a:custGeom>
              <a:avLst/>
              <a:gdLst>
                <a:gd name="connsiteX0" fmla="*/ 285262 w 289169"/>
                <a:gd name="connsiteY0" fmla="*/ 0 h 601784"/>
                <a:gd name="connsiteX1" fmla="*/ 0 w 289169"/>
                <a:gd name="connsiteY1" fmla="*/ 300892 h 601784"/>
                <a:gd name="connsiteX2" fmla="*/ 289169 w 289169"/>
                <a:gd name="connsiteY2" fmla="*/ 601784 h 601784"/>
                <a:gd name="connsiteX3" fmla="*/ 289169 w 289169"/>
                <a:gd name="connsiteY3" fmla="*/ 601784 h 601784"/>
                <a:gd name="connsiteX4" fmla="*/ 289169 w 289169"/>
                <a:gd name="connsiteY4" fmla="*/ 601784 h 60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69" h="601784">
                  <a:moveTo>
                    <a:pt x="285262" y="0"/>
                  </a:moveTo>
                  <a:lnTo>
                    <a:pt x="0" y="300892"/>
                  </a:lnTo>
                  <a:lnTo>
                    <a:pt x="289169" y="601784"/>
                  </a:lnTo>
                  <a:lnTo>
                    <a:pt x="289169" y="601784"/>
                  </a:lnTo>
                  <a:lnTo>
                    <a:pt x="289169" y="601784"/>
                  </a:lnTo>
                </a:path>
              </a:pathLst>
            </a:custGeom>
            <a:ln w="9525">
              <a:solidFill>
                <a:srgbClr val="004F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2019/12/16</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push dir="u"/>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tiff"/></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094732" y="1706039"/>
            <a:ext cx="6912768" cy="954079"/>
          </a:xfrm>
          <a:prstGeom prst="rect">
            <a:avLst/>
          </a:prstGeom>
          <a:noFill/>
        </p:spPr>
        <p:txBody>
          <a:bodyPr wrap="square" lIns="91413" tIns="45706" rIns="91413" bIns="45706" rtlCol="0">
            <a:spAutoFit/>
          </a:bodyPr>
          <a:lstStyle/>
          <a:p>
            <a:pPr algn="ctr"/>
            <a:r>
              <a:rPr lang="en-US" altLang="zh-CN" sz="2800" b="1" dirty="0">
                <a:solidFill>
                  <a:srgbClr val="004F8A"/>
                </a:solidFill>
                <a:latin typeface="微软雅黑" pitchFamily="34" charset="-122"/>
                <a:ea typeface="微软雅黑" pitchFamily="34" charset="-122"/>
              </a:rPr>
              <a:t>Data</a:t>
            </a:r>
            <a:r>
              <a:rPr lang="en-US" altLang="zh-CN" sz="2800" b="1" dirty="0"/>
              <a:t> </a:t>
            </a:r>
            <a:r>
              <a:rPr lang="en-US" altLang="zh-CN" sz="2800" b="1" dirty="0">
                <a:solidFill>
                  <a:srgbClr val="004F8A"/>
                </a:solidFill>
                <a:latin typeface="微软雅黑" pitchFamily="34" charset="-122"/>
                <a:ea typeface="微软雅黑" pitchFamily="34" charset="-122"/>
              </a:rPr>
              <a:t>science programming of Taobao Commodity Based on Python</a:t>
            </a:r>
            <a:endParaRPr lang="zh-CN" altLang="zh-CN" sz="2800" b="1" dirty="0">
              <a:solidFill>
                <a:srgbClr val="004F8A"/>
              </a:solidFill>
              <a:latin typeface="微软雅黑" pitchFamily="34" charset="-122"/>
              <a:ea typeface="微软雅黑" pitchFamily="34" charset="-122"/>
            </a:endParaRPr>
          </a:p>
        </p:txBody>
      </p:sp>
      <p:grpSp>
        <p:nvGrpSpPr>
          <p:cNvPr id="14" name="组合 13"/>
          <p:cNvGrpSpPr/>
          <p:nvPr/>
        </p:nvGrpSpPr>
        <p:grpSpPr>
          <a:xfrm>
            <a:off x="242845" y="1706039"/>
            <a:ext cx="454711" cy="896132"/>
            <a:chOff x="231914" y="1863941"/>
            <a:chExt cx="305354" cy="601784"/>
          </a:xfrm>
        </p:grpSpPr>
        <p:sp>
          <p:nvSpPr>
            <p:cNvPr id="40" name="等腰三角形 39"/>
            <p:cNvSpPr/>
            <p:nvPr/>
          </p:nvSpPr>
          <p:spPr>
            <a:xfrm rot="5400000">
              <a:off x="124628" y="2053162"/>
              <a:ext cx="452027" cy="223342"/>
            </a:xfrm>
            <a:prstGeom prs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F8A"/>
                </a:solidFill>
              </a:endParaRPr>
            </a:p>
          </p:txBody>
        </p:sp>
        <p:sp>
          <p:nvSpPr>
            <p:cNvPr id="41" name="任意多边形 40"/>
            <p:cNvSpPr/>
            <p:nvPr/>
          </p:nvSpPr>
          <p:spPr>
            <a:xfrm rot="10800000">
              <a:off x="231914" y="1863941"/>
              <a:ext cx="305354" cy="601784"/>
            </a:xfrm>
            <a:custGeom>
              <a:avLst/>
              <a:gdLst>
                <a:gd name="connsiteX0" fmla="*/ 285262 w 289169"/>
                <a:gd name="connsiteY0" fmla="*/ 0 h 601784"/>
                <a:gd name="connsiteX1" fmla="*/ 0 w 289169"/>
                <a:gd name="connsiteY1" fmla="*/ 300892 h 601784"/>
                <a:gd name="connsiteX2" fmla="*/ 289169 w 289169"/>
                <a:gd name="connsiteY2" fmla="*/ 601784 h 601784"/>
                <a:gd name="connsiteX3" fmla="*/ 289169 w 289169"/>
                <a:gd name="connsiteY3" fmla="*/ 601784 h 601784"/>
                <a:gd name="connsiteX4" fmla="*/ 289169 w 289169"/>
                <a:gd name="connsiteY4" fmla="*/ 601784 h 60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69" h="601784">
                  <a:moveTo>
                    <a:pt x="285262" y="0"/>
                  </a:moveTo>
                  <a:lnTo>
                    <a:pt x="0" y="300892"/>
                  </a:lnTo>
                  <a:lnTo>
                    <a:pt x="289169" y="601784"/>
                  </a:lnTo>
                  <a:lnTo>
                    <a:pt x="289169" y="601784"/>
                  </a:lnTo>
                  <a:lnTo>
                    <a:pt x="289169" y="601784"/>
                  </a:lnTo>
                </a:path>
              </a:pathLst>
            </a:custGeom>
            <a:ln w="9525">
              <a:solidFill>
                <a:srgbClr val="004F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5" name="组合 44"/>
          <p:cNvGrpSpPr/>
          <p:nvPr/>
        </p:nvGrpSpPr>
        <p:grpSpPr>
          <a:xfrm rot="10800000">
            <a:off x="8451424" y="1706039"/>
            <a:ext cx="454711" cy="896132"/>
            <a:chOff x="231914" y="1863941"/>
            <a:chExt cx="305354" cy="601784"/>
          </a:xfrm>
        </p:grpSpPr>
        <p:sp>
          <p:nvSpPr>
            <p:cNvPr id="46" name="等腰三角形 45"/>
            <p:cNvSpPr/>
            <p:nvPr/>
          </p:nvSpPr>
          <p:spPr>
            <a:xfrm rot="5400000">
              <a:off x="124628" y="2053162"/>
              <a:ext cx="452027" cy="223342"/>
            </a:xfrm>
            <a:prstGeom prs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F8A"/>
                </a:solidFill>
              </a:endParaRPr>
            </a:p>
          </p:txBody>
        </p:sp>
        <p:sp>
          <p:nvSpPr>
            <p:cNvPr id="47" name="任意多边形 46"/>
            <p:cNvSpPr/>
            <p:nvPr/>
          </p:nvSpPr>
          <p:spPr>
            <a:xfrm rot="10800000">
              <a:off x="231914" y="1863941"/>
              <a:ext cx="305354" cy="601784"/>
            </a:xfrm>
            <a:custGeom>
              <a:avLst/>
              <a:gdLst>
                <a:gd name="connsiteX0" fmla="*/ 285262 w 289169"/>
                <a:gd name="connsiteY0" fmla="*/ 0 h 601784"/>
                <a:gd name="connsiteX1" fmla="*/ 0 w 289169"/>
                <a:gd name="connsiteY1" fmla="*/ 300892 h 601784"/>
                <a:gd name="connsiteX2" fmla="*/ 289169 w 289169"/>
                <a:gd name="connsiteY2" fmla="*/ 601784 h 601784"/>
                <a:gd name="connsiteX3" fmla="*/ 289169 w 289169"/>
                <a:gd name="connsiteY3" fmla="*/ 601784 h 601784"/>
                <a:gd name="connsiteX4" fmla="*/ 289169 w 289169"/>
                <a:gd name="connsiteY4" fmla="*/ 601784 h 60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69" h="601784">
                  <a:moveTo>
                    <a:pt x="285262" y="0"/>
                  </a:moveTo>
                  <a:lnTo>
                    <a:pt x="0" y="300892"/>
                  </a:lnTo>
                  <a:lnTo>
                    <a:pt x="289169" y="601784"/>
                  </a:lnTo>
                  <a:lnTo>
                    <a:pt x="289169" y="601784"/>
                  </a:lnTo>
                  <a:lnTo>
                    <a:pt x="289169" y="601784"/>
                  </a:lnTo>
                </a:path>
              </a:pathLst>
            </a:custGeom>
            <a:ln w="9525">
              <a:solidFill>
                <a:srgbClr val="004F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8" name="矩形 17">
            <a:extLst>
              <a:ext uri="{FF2B5EF4-FFF2-40B4-BE49-F238E27FC236}">
                <a16:creationId xmlns:a16="http://schemas.microsoft.com/office/drawing/2014/main" id="{A510DE68-921A-9440-B8EE-7833E81528C3}"/>
              </a:ext>
            </a:extLst>
          </p:cNvPr>
          <p:cNvSpPr/>
          <p:nvPr/>
        </p:nvSpPr>
        <p:spPr>
          <a:xfrm>
            <a:off x="5976109" y="3656001"/>
            <a:ext cx="2475315" cy="923330"/>
          </a:xfrm>
          <a:prstGeom prst="rect">
            <a:avLst/>
          </a:prstGeom>
        </p:spPr>
        <p:txBody>
          <a:bodyPr wrap="square">
            <a:spAutoFit/>
          </a:bodyPr>
          <a:lstStyle/>
          <a:p>
            <a:r>
              <a:rPr lang="en-US" altLang="zh-CN" sz="1800" dirty="0">
                <a:latin typeface="Times New Roman" panose="02020603050405020304" pitchFamily="18" charset="0"/>
                <a:ea typeface="微软雅黑" charset="0"/>
                <a:cs typeface="Times New Roman" panose="02020603050405020304" pitchFamily="18" charset="0"/>
              </a:rPr>
              <a:t>Group W</a:t>
            </a:r>
          </a:p>
          <a:p>
            <a:r>
              <a:rPr lang="en-US" altLang="zh-CN" sz="1800" dirty="0">
                <a:latin typeface="Times New Roman" panose="02020603050405020304" pitchFamily="18" charset="0"/>
                <a:ea typeface="微软雅黑" charset="0"/>
                <a:cs typeface="Times New Roman" panose="02020603050405020304" pitchFamily="18" charset="0"/>
              </a:rPr>
              <a:t>MB95510 Ren </a:t>
            </a:r>
            <a:r>
              <a:rPr lang="en-US" altLang="zh-CN" sz="1800" dirty="0" err="1">
                <a:latin typeface="Times New Roman" panose="02020603050405020304" pitchFamily="18" charset="0"/>
                <a:ea typeface="微软雅黑" charset="0"/>
                <a:cs typeface="Times New Roman" panose="02020603050405020304" pitchFamily="18" charset="0"/>
              </a:rPr>
              <a:t>Xuguang</a:t>
            </a:r>
            <a:endParaRPr lang="en-US" altLang="zh-CN" sz="1800" dirty="0">
              <a:latin typeface="Times New Roman" panose="02020603050405020304" pitchFamily="18" charset="0"/>
              <a:ea typeface="微软雅黑" charset="0"/>
              <a:cs typeface="Times New Roman" panose="02020603050405020304" pitchFamily="18" charset="0"/>
            </a:endParaRPr>
          </a:p>
          <a:p>
            <a:r>
              <a:rPr lang="en-US" altLang="zh-CN" sz="1800" dirty="0">
                <a:latin typeface="Times New Roman" panose="02020603050405020304" pitchFamily="18" charset="0"/>
                <a:ea typeface="微软雅黑" charset="0"/>
                <a:cs typeface="Times New Roman" panose="02020603050405020304" pitchFamily="18" charset="0"/>
              </a:rPr>
              <a:t>MB95525 Bao Rong </a:t>
            </a:r>
            <a:endParaRPr lang="zh-CN" altLang="zh-CN" sz="1800" dirty="0">
              <a:latin typeface="Times New Roman" panose="02020603050405020304" pitchFamily="18" charset="0"/>
              <a:ea typeface="微软雅黑"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1+#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by="(-#ppt_w*2)" calcmode="lin" valueType="num">
                                      <p:cBhvr rctx="PPT">
                                        <p:cTn id="16" dur="500" autoRev="1" fill="hold">
                                          <p:stCondLst>
                                            <p:cond delay="0"/>
                                          </p:stCondLst>
                                        </p:cTn>
                                        <p:tgtEl>
                                          <p:spTgt spid="29"/>
                                        </p:tgtEl>
                                        <p:attrNameLst>
                                          <p:attrName>ppt_w</p:attrName>
                                        </p:attrNameLst>
                                      </p:cBhvr>
                                    </p:anim>
                                    <p:anim by="(#ppt_w*0.50)" calcmode="lin" valueType="num">
                                      <p:cBhvr>
                                        <p:cTn id="17" dur="500" decel="50000" autoRev="1" fill="hold">
                                          <p:stCondLst>
                                            <p:cond delay="0"/>
                                          </p:stCondLst>
                                        </p:cTn>
                                        <p:tgtEl>
                                          <p:spTgt spid="29"/>
                                        </p:tgtEl>
                                        <p:attrNameLst>
                                          <p:attrName>ppt_x</p:attrName>
                                        </p:attrNameLst>
                                      </p:cBhvr>
                                    </p:anim>
                                    <p:anim from="(-#ppt_h/2)" to="(#ppt_y)" calcmode="lin" valueType="num">
                                      <p:cBhvr>
                                        <p:cTn id="18" dur="1000" fill="hold">
                                          <p:stCondLst>
                                            <p:cond delay="0"/>
                                          </p:stCondLst>
                                        </p:cTn>
                                        <p:tgtEl>
                                          <p:spTgt spid="29"/>
                                        </p:tgtEl>
                                        <p:attrNameLst>
                                          <p:attrName>ppt_y</p:attrName>
                                        </p:attrNameLst>
                                      </p:cBhvr>
                                    </p:anim>
                                    <p:animRot by="21600000">
                                      <p:cBhvr>
                                        <p:cTn id="19" dur="1000" fill="hold">
                                          <p:stCondLst>
                                            <p:cond delay="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291F2B-FCB2-BA48-99B8-38BC29A7FD82}"/>
              </a:ext>
            </a:extLst>
          </p:cNvPr>
          <p:cNvSpPr/>
          <p:nvPr/>
        </p:nvSpPr>
        <p:spPr>
          <a:xfrm>
            <a:off x="657159" y="835998"/>
            <a:ext cx="7891417" cy="1384995"/>
          </a:xfrm>
          <a:prstGeom prst="rect">
            <a:avLst/>
          </a:prstGeom>
        </p:spPr>
        <p:txBody>
          <a:bodyPr wrap="square">
            <a:spAutoFit/>
          </a:bodyPr>
          <a:lstStyle/>
          <a:p>
            <a:pPr lvl="0" defTabSz="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1.Use word</a:t>
            </a:r>
            <a:r>
              <a:rPr lang="en-US" altLang="zh-CN" dirty="0">
                <a:latin typeface="Times New Roman" panose="02020603050405020304" pitchFamily="18" charset="0"/>
                <a:ea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breaker jieba library and achieve </a:t>
            </a:r>
            <a:r>
              <a:rPr lang="en-US" altLang="zh-CN" dirty="0">
                <a:latin typeface="Times New Roman" panose="02020603050405020304" pitchFamily="18" charset="0"/>
                <a:ea typeface="Times New Roman" panose="02020603050405020304" pitchFamily="18" charset="0"/>
                <a:cs typeface="Times New Roman" panose="02020603050405020304" pitchFamily="18" charset="0"/>
              </a:rPr>
              <a:t>w</a:t>
            </a: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ord segmentation for each title by lcut function.</a:t>
            </a:r>
            <a:endParaRPr lang="zh-CN" altLang="zh-CN" sz="1000"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2.Filter every element (str) in title_s</a:t>
            </a:r>
            <a:r>
              <a:rPr lang="zh-CN" altLang="zh-CN"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list of lists form</a:t>
            </a:r>
            <a:r>
              <a:rPr lang="zh-CN" altLang="zh-CN"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 to remove unnecessary words from the stopwords list then import the stopwords list.</a:t>
            </a:r>
            <a:endParaRPr lang="en-US" altLang="zh-CN" dirty="0">
              <a:latin typeface="Times New Roman" panose="02020603050405020304" pitchFamily="18" charset="0"/>
              <a:ea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zh-CN" dirty="0">
                <a:latin typeface="Times New Roman" panose="02020603050405020304" pitchFamily="18" charset="0"/>
                <a:cs typeface="Times New Roman" panose="02020603050405020304" pitchFamily="18" charset="0"/>
              </a:rPr>
              <a:t>3. Remove </a:t>
            </a:r>
            <a:r>
              <a:rPr lang="en-US" altLang="zh-CN" dirty="0" err="1">
                <a:latin typeface="Times New Roman" panose="02020603050405020304" pitchFamily="18" charset="0"/>
                <a:cs typeface="Times New Roman" panose="02020603050405020304" pitchFamily="18" charset="0"/>
              </a:rPr>
              <a:t>stopwords</a:t>
            </a:r>
            <a:r>
              <a:rPr lang="en-US" altLang="zh-CN" dirty="0">
                <a:latin typeface="Times New Roman" panose="02020603050405020304" pitchFamily="18" charset="0"/>
                <a:cs typeface="Times New Roman" panose="02020603050405020304" pitchFamily="18" charset="0"/>
              </a:rPr>
              <a:t> and duplicates.</a:t>
            </a:r>
            <a:endParaRPr lang="zh-CN" altLang="zh-CN" sz="2400"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4.</a:t>
            </a:r>
            <a:r>
              <a:rPr lang="zh-CN" altLang="zh-CN" sz="1100" dirty="0">
                <a:latin typeface="Times New Roman" panose="02020603050405020304" pitchFamily="18" charset="0"/>
                <a:ea typeface="DengXian" panose="02010600030101010101" pitchFamily="2" charset="-122"/>
                <a:cs typeface="Times New Roman" panose="02020603050405020304" pitchFamily="18" charset="0"/>
              </a:rPr>
              <a:t> </a:t>
            </a: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Converting title_clean_dist to only one list; Turning the list allwords_clean_dist to DataFrame; Classifying and summarizing the words filtered and de duplicated.</a:t>
            </a:r>
            <a:endParaRPr lang="zh-CN" altLang="zh-CN"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13819D18-F7A8-8147-B1D0-DF52DBB468C6}"/>
              </a:ext>
            </a:extLst>
          </p:cNvPr>
          <p:cNvSpPr/>
          <p:nvPr/>
        </p:nvSpPr>
        <p:spPr>
          <a:xfrm>
            <a:off x="551733" y="452704"/>
            <a:ext cx="3153427" cy="369332"/>
          </a:xfrm>
          <a:prstGeom prst="rect">
            <a:avLst/>
          </a:prstGeom>
        </p:spPr>
        <p:txBody>
          <a:bodyPr wrap="none">
            <a:spAutoFit/>
          </a:bodyPr>
          <a:lstStyle/>
          <a:p>
            <a:pPr lvl="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zh-CN" altLang="zh-CN" sz="1800" b="1" dirty="0">
                <a:solidFill>
                  <a:srgbClr val="004F8A"/>
                </a:solidFill>
                <a:latin typeface="微软雅黑" charset="0"/>
                <a:ea typeface="微软雅黑" charset="0"/>
              </a:rPr>
              <a:t>Data Mining and Analysis</a:t>
            </a:r>
          </a:p>
        </p:txBody>
      </p:sp>
      <p:pic>
        <p:nvPicPr>
          <p:cNvPr id="8" name="图片 7">
            <a:extLst>
              <a:ext uri="{FF2B5EF4-FFF2-40B4-BE49-F238E27FC236}">
                <a16:creationId xmlns:a16="http://schemas.microsoft.com/office/drawing/2014/main" id="{7B6DFD73-58F3-254F-BF59-10DB8DA28910}"/>
              </a:ext>
            </a:extLst>
          </p:cNvPr>
          <p:cNvPicPr>
            <a:picLocks noChangeAspect="1"/>
          </p:cNvPicPr>
          <p:nvPr/>
        </p:nvPicPr>
        <p:blipFill>
          <a:blip r:embed="rId2"/>
          <a:stretch>
            <a:fillRect/>
          </a:stretch>
        </p:blipFill>
        <p:spPr>
          <a:xfrm>
            <a:off x="657158" y="2234955"/>
            <a:ext cx="2926013" cy="2560262"/>
          </a:xfrm>
          <a:prstGeom prst="rect">
            <a:avLst/>
          </a:prstGeom>
        </p:spPr>
      </p:pic>
      <p:pic>
        <p:nvPicPr>
          <p:cNvPr id="9" name="图片 8">
            <a:extLst>
              <a:ext uri="{FF2B5EF4-FFF2-40B4-BE49-F238E27FC236}">
                <a16:creationId xmlns:a16="http://schemas.microsoft.com/office/drawing/2014/main" id="{03D74906-2486-B345-80CD-F02A1E61FC1B}"/>
              </a:ext>
            </a:extLst>
          </p:cNvPr>
          <p:cNvPicPr>
            <a:picLocks noChangeAspect="1"/>
          </p:cNvPicPr>
          <p:nvPr/>
        </p:nvPicPr>
        <p:blipFill>
          <a:blip r:embed="rId3"/>
          <a:stretch>
            <a:fillRect/>
          </a:stretch>
        </p:blipFill>
        <p:spPr>
          <a:xfrm>
            <a:off x="3786006" y="2234955"/>
            <a:ext cx="3549650" cy="1651000"/>
          </a:xfrm>
          <a:prstGeom prst="rect">
            <a:avLst/>
          </a:prstGeom>
        </p:spPr>
      </p:pic>
      <p:pic>
        <p:nvPicPr>
          <p:cNvPr id="10" name="图片 9">
            <a:extLst>
              <a:ext uri="{FF2B5EF4-FFF2-40B4-BE49-F238E27FC236}">
                <a16:creationId xmlns:a16="http://schemas.microsoft.com/office/drawing/2014/main" id="{4668AFD1-469C-D345-8878-1FD598CFCF26}"/>
              </a:ext>
            </a:extLst>
          </p:cNvPr>
          <p:cNvPicPr>
            <a:picLocks noChangeAspect="1"/>
          </p:cNvPicPr>
          <p:nvPr/>
        </p:nvPicPr>
        <p:blipFill>
          <a:blip r:embed="rId4"/>
          <a:stretch>
            <a:fillRect/>
          </a:stretch>
        </p:blipFill>
        <p:spPr>
          <a:xfrm>
            <a:off x="6968922" y="3144983"/>
            <a:ext cx="1579654" cy="1481943"/>
          </a:xfrm>
          <a:prstGeom prst="rect">
            <a:avLst/>
          </a:prstGeom>
        </p:spPr>
      </p:pic>
    </p:spTree>
    <p:extLst>
      <p:ext uri="{BB962C8B-B14F-4D97-AF65-F5344CB8AC3E}">
        <p14:creationId xmlns:p14="http://schemas.microsoft.com/office/powerpoint/2010/main" val="253156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470DD37-CFC0-4948-9B66-400722602517}"/>
              </a:ext>
            </a:extLst>
          </p:cNvPr>
          <p:cNvSpPr/>
          <p:nvPr/>
        </p:nvSpPr>
        <p:spPr>
          <a:xfrm>
            <a:off x="734603" y="442259"/>
            <a:ext cx="4572000" cy="584775"/>
          </a:xfrm>
          <a:prstGeom prst="rect">
            <a:avLst/>
          </a:prstGeom>
        </p:spPr>
        <p:txBody>
          <a:bodyPr>
            <a:spAutoFit/>
          </a:bodyPr>
          <a:lstStyle/>
          <a:p>
            <a:pPr lvl="0" defTabSz="914400" eaLnBrk="0" fontAlgn="base" hangingPunct="0">
              <a:spcBef>
                <a:spcPct val="0"/>
              </a:spcBef>
              <a:spcAft>
                <a:spcPct val="0"/>
              </a:spcAft>
            </a:pPr>
            <a:r>
              <a:rPr lang="zh-CN" altLang="zh-CN" sz="1800" b="1" dirty="0">
                <a:solidFill>
                  <a:srgbClr val="004F8A"/>
                </a:solidFill>
                <a:latin typeface="微软雅黑" charset="0"/>
                <a:ea typeface="微软雅黑" charset="0"/>
              </a:rPr>
              <a:t>Word Cloud Visualization</a:t>
            </a:r>
            <a:endParaRPr lang="en-US" altLang="zh-CN" sz="1800" b="1" dirty="0">
              <a:solidFill>
                <a:srgbClr val="004F8A"/>
              </a:solidFill>
              <a:latin typeface="微软雅黑" charset="0"/>
              <a:ea typeface="微软雅黑" charset="0"/>
            </a:endParaRPr>
          </a:p>
          <a:p>
            <a:pPr lvl="0" defTabSz="914400" eaLnBrk="0" fontAlgn="base" hangingPunct="0">
              <a:spcBef>
                <a:spcPct val="0"/>
              </a:spcBef>
              <a:spcAft>
                <a:spcPct val="0"/>
              </a:spcAft>
            </a:pPr>
            <a:r>
              <a:rPr lang="zh-CN" altLang="zh-CN" dirty="0">
                <a:latin typeface="Arial Unicode MS" panose="020B0604020202020204" pitchFamily="34" charset="-128"/>
                <a:ea typeface="Times New Roman" panose="02020603050405020304" pitchFamily="18" charset="0"/>
                <a:cs typeface="宋体" panose="02010600030101010101" pitchFamily="2" charset="-122"/>
              </a:rPr>
              <a:t>Using libraries: </a:t>
            </a:r>
            <a:r>
              <a:rPr lang="zh-CN" altLang="zh-CN" sz="1100" dirty="0">
                <a:solidFill>
                  <a:srgbClr val="000000"/>
                </a:solidFill>
                <a:latin typeface="Arial Unicode MS" panose="020B0604020202020204" pitchFamily="34" charset="-128"/>
                <a:ea typeface="inherit"/>
                <a:cs typeface="宋体" panose="02010600030101010101" pitchFamily="2" charset="-122"/>
              </a:rPr>
              <a:t>Matplotlib, wordcloud and imread</a:t>
            </a:r>
            <a:r>
              <a:rPr lang="zh-CN" altLang="zh-CN" sz="1000" dirty="0"/>
              <a:t> </a:t>
            </a:r>
            <a:endParaRPr lang="zh-CN" altLang="zh-CN" sz="2400" dirty="0">
              <a:latin typeface="Arial" panose="020B0604020202020204" pitchFamily="34" charset="0"/>
            </a:endParaRPr>
          </a:p>
        </p:txBody>
      </p:sp>
      <p:pic>
        <p:nvPicPr>
          <p:cNvPr id="9" name="图片 44" descr="图片包含 屏幕截图&#10;&#10;描述已自动生成">
            <a:extLst>
              <a:ext uri="{FF2B5EF4-FFF2-40B4-BE49-F238E27FC236}">
                <a16:creationId xmlns:a16="http://schemas.microsoft.com/office/drawing/2014/main" id="{D04FAFA5-6CF6-FB4A-82BE-644B731D41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164" y="1004948"/>
            <a:ext cx="3743836" cy="171927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5ABB3151-C8CA-4246-BC10-D7B6FB6116C2}"/>
              </a:ext>
            </a:extLst>
          </p:cNvPr>
          <p:cNvSpPr/>
          <p:nvPr/>
        </p:nvSpPr>
        <p:spPr>
          <a:xfrm>
            <a:off x="734603" y="2869725"/>
            <a:ext cx="3921689" cy="1785104"/>
          </a:xfrm>
          <a:prstGeom prst="rect">
            <a:avLst/>
          </a:prstGeom>
        </p:spPr>
        <p:txBody>
          <a:bodyPr wrap="square">
            <a:spAutoFit/>
          </a:bodyPr>
          <a:lstStyle/>
          <a:p>
            <a:pPr lvl="0" defTabSz="914400" eaLnBrk="0" fontAlgn="base" hangingPunct="0">
              <a:spcBef>
                <a:spcPct val="0"/>
              </a:spcBef>
              <a:spcAft>
                <a:spcPct val="0"/>
              </a:spcAft>
            </a:pPr>
            <a:r>
              <a:rPr lang="zh-CN" altLang="zh-CN" b="1" dirty="0">
                <a:solidFill>
                  <a:srgbClr val="004F8A"/>
                </a:solidFill>
                <a:latin typeface="微软雅黑" charset="0"/>
                <a:ea typeface="微软雅黑" charset="0"/>
              </a:rPr>
              <a:t>Conclusion: </a:t>
            </a:r>
            <a:endParaRPr lang="en-US" altLang="zh-CN" b="1" dirty="0">
              <a:solidFill>
                <a:srgbClr val="004F8A"/>
              </a:solidFill>
              <a:latin typeface="微软雅黑" charset="0"/>
              <a:ea typeface="微软雅黑" charset="0"/>
            </a:endParaRPr>
          </a:p>
          <a:p>
            <a:pPr marL="228600" lvl="0" indent="-228600" defTabSz="914400" eaLnBrk="0" fontAlgn="base" hangingPunct="0">
              <a:spcBef>
                <a:spcPct val="0"/>
              </a:spcBef>
              <a:spcAft>
                <a:spcPct val="0"/>
              </a:spcAft>
              <a:buAutoNum type="arabicPeriod"/>
            </a:pP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Words such as '</a:t>
            </a:r>
            <a:r>
              <a:rPr lang="zh-CN" altLang="zh-CN" sz="1200" dirty="0">
                <a:latin typeface="Times New Roman" panose="02020603050405020304" pitchFamily="18" charset="0"/>
                <a:cs typeface="Times New Roman" panose="02020603050405020304" pitchFamily="18" charset="0"/>
              </a:rPr>
              <a:t>沙发</a:t>
            </a: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200" dirty="0">
                <a:latin typeface="Times New Roman" panose="02020603050405020304" pitchFamily="18" charset="0"/>
                <a:cs typeface="Times New Roman" panose="02020603050405020304" pitchFamily="18" charset="0"/>
              </a:rPr>
              <a:t>组合</a:t>
            </a: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200" dirty="0">
                <a:latin typeface="Times New Roman" panose="02020603050405020304" pitchFamily="18" charset="0"/>
                <a:cs typeface="Times New Roman" panose="02020603050405020304" pitchFamily="18" charset="0"/>
              </a:rPr>
              <a:t>客厅</a:t>
            </a: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200" dirty="0">
                <a:latin typeface="Times New Roman" panose="02020603050405020304" pitchFamily="18" charset="0"/>
                <a:cs typeface="Times New Roman" panose="02020603050405020304" pitchFamily="18" charset="0"/>
              </a:rPr>
              <a:t>小户型</a:t>
            </a: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 and '</a:t>
            </a:r>
            <a:r>
              <a:rPr lang="zh-CN" altLang="zh-CN" sz="1200" dirty="0">
                <a:latin typeface="Times New Roman" panose="02020603050405020304" pitchFamily="18" charset="0"/>
                <a:cs typeface="Times New Roman" panose="02020603050405020304" pitchFamily="18" charset="0"/>
              </a:rPr>
              <a:t>简约</a:t>
            </a: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 are frequently used. </a:t>
            </a:r>
            <a:endParaRPr lang="en-US" altLang="zh-CN" sz="1200" dirty="0">
              <a:latin typeface="Times New Roman" panose="02020603050405020304" pitchFamily="18" charset="0"/>
              <a:ea typeface="Times New Roman" panose="02020603050405020304" pitchFamily="18" charset="0"/>
              <a:cs typeface="Times New Roman" panose="02020603050405020304" pitchFamily="18" charset="0"/>
            </a:endParaRPr>
          </a:p>
          <a:p>
            <a:pPr marL="228600" lvl="0" indent="-228600" defTabSz="914400" eaLnBrk="0" fontAlgn="base" hangingPunct="0">
              <a:spcBef>
                <a:spcPct val="0"/>
              </a:spcBef>
              <a:spcAft>
                <a:spcPct val="0"/>
              </a:spcAft>
              <a:buAutoNum type="arabicPeriod"/>
            </a:pP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Among the words describing sofa material, '</a:t>
            </a:r>
            <a:r>
              <a:rPr lang="zh-CN" altLang="zh-CN" sz="1200" dirty="0">
                <a:latin typeface="Times New Roman" panose="02020603050405020304" pitchFamily="18" charset="0"/>
                <a:cs typeface="Times New Roman" panose="02020603050405020304" pitchFamily="18" charset="0"/>
              </a:rPr>
              <a:t>布艺沙发</a:t>
            </a: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 appears the most frequently. </a:t>
            </a:r>
            <a:endParaRPr lang="en-US" altLang="zh-CN" sz="1200" dirty="0">
              <a:latin typeface="Times New Roman" panose="02020603050405020304" pitchFamily="18" charset="0"/>
              <a:ea typeface="Times New Roman" panose="02020603050405020304" pitchFamily="18" charset="0"/>
              <a:cs typeface="Times New Roman" panose="02020603050405020304" pitchFamily="18" charset="0"/>
            </a:endParaRPr>
          </a:p>
          <a:p>
            <a:pPr marL="228600" lvl="0" indent="-228600" defTabSz="914400" eaLnBrk="0" fontAlgn="base" hangingPunct="0">
              <a:spcBef>
                <a:spcPct val="0"/>
              </a:spcBef>
              <a:spcAft>
                <a:spcPct val="0"/>
              </a:spcAft>
              <a:buAutoNum type="arabicPeriod"/>
            </a:pP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Among the words describing sofa style, '</a:t>
            </a:r>
            <a:r>
              <a:rPr lang="zh-CN" altLang="zh-CN" sz="1200" dirty="0">
                <a:latin typeface="Times New Roman" panose="02020603050405020304" pitchFamily="18" charset="0"/>
                <a:cs typeface="Times New Roman" panose="02020603050405020304" pitchFamily="18" charset="0"/>
              </a:rPr>
              <a:t>简约</a:t>
            </a: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 appears the most frequently. </a:t>
            </a:r>
            <a:endParaRPr lang="en-US" altLang="zh-CN" sz="1200" dirty="0">
              <a:latin typeface="Times New Roman" panose="02020603050405020304" pitchFamily="18" charset="0"/>
              <a:ea typeface="Times New Roman" panose="02020603050405020304" pitchFamily="18" charset="0"/>
              <a:cs typeface="Times New Roman" panose="02020603050405020304" pitchFamily="18" charset="0"/>
            </a:endParaRPr>
          </a:p>
          <a:p>
            <a:pPr marL="228600" lvl="0" indent="-228600" defTabSz="914400" eaLnBrk="0" fontAlgn="base" hangingPunct="0">
              <a:spcBef>
                <a:spcPct val="0"/>
              </a:spcBef>
              <a:spcAft>
                <a:spcPct val="0"/>
              </a:spcAft>
              <a:buAutoNum type="arabicPeriod"/>
            </a:pP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Among the words used to describe the type of house the sofa is suitable for, '</a:t>
            </a:r>
            <a:r>
              <a:rPr lang="zh-CN" altLang="zh-CN" sz="1200" dirty="0">
                <a:latin typeface="Times New Roman" panose="02020603050405020304" pitchFamily="18" charset="0"/>
                <a:cs typeface="Times New Roman" panose="02020603050405020304" pitchFamily="18" charset="0"/>
              </a:rPr>
              <a:t>小户型</a:t>
            </a:r>
            <a:r>
              <a:rPr lang="zh-CN" altLang="zh-CN" sz="1200" dirty="0">
                <a:latin typeface="Times New Roman" panose="02020603050405020304" pitchFamily="18" charset="0"/>
                <a:ea typeface="Times New Roman" panose="02020603050405020304" pitchFamily="18" charset="0"/>
                <a:cs typeface="Times New Roman" panose="02020603050405020304" pitchFamily="18" charset="0"/>
              </a:rPr>
              <a:t>' appears the most frequently.</a:t>
            </a:r>
            <a:endParaRPr lang="en-US" altLang="zh-CN" sz="12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160BDF7-91C3-8247-ACCB-BB33C736EA00}"/>
              </a:ext>
            </a:extLst>
          </p:cNvPr>
          <p:cNvPicPr>
            <a:picLocks noChangeAspect="1"/>
          </p:cNvPicPr>
          <p:nvPr/>
        </p:nvPicPr>
        <p:blipFill>
          <a:blip r:embed="rId3"/>
          <a:stretch>
            <a:fillRect/>
          </a:stretch>
        </p:blipFill>
        <p:spPr>
          <a:xfrm>
            <a:off x="5123618" y="293414"/>
            <a:ext cx="3285779" cy="2350596"/>
          </a:xfrm>
          <a:prstGeom prst="rect">
            <a:avLst/>
          </a:prstGeom>
        </p:spPr>
      </p:pic>
      <p:sp>
        <p:nvSpPr>
          <p:cNvPr id="11" name="矩形 10">
            <a:extLst>
              <a:ext uri="{FF2B5EF4-FFF2-40B4-BE49-F238E27FC236}">
                <a16:creationId xmlns:a16="http://schemas.microsoft.com/office/drawing/2014/main" id="{E7466D95-E632-9347-A1C2-4ADBD553EF14}"/>
              </a:ext>
            </a:extLst>
          </p:cNvPr>
          <p:cNvSpPr/>
          <p:nvPr/>
        </p:nvSpPr>
        <p:spPr>
          <a:xfrm>
            <a:off x="4805662" y="2465186"/>
            <a:ext cx="3921689" cy="2154436"/>
          </a:xfrm>
          <a:prstGeom prst="rect">
            <a:avLst/>
          </a:prstGeom>
        </p:spPr>
        <p:txBody>
          <a:bodyPr wrap="square">
            <a:spAutoFit/>
          </a:bodyPr>
          <a:lstStyle/>
          <a:p>
            <a:pPr defTabSz="914400" eaLnBrk="0" fontAlgn="base" hangingPunct="0">
              <a:spcBef>
                <a:spcPct val="0"/>
              </a:spcBef>
              <a:spcAft>
                <a:spcPct val="0"/>
              </a:spcAft>
            </a:pPr>
            <a:r>
              <a:rPr lang="en-US" altLang="zh-CN" b="1" dirty="0">
                <a:solidFill>
                  <a:srgbClr val="004F8A"/>
                </a:solidFill>
                <a:latin typeface="微软雅黑" charset="0"/>
                <a:ea typeface="微软雅黑" charset="0"/>
              </a:rPr>
              <a:t>Forecast: </a:t>
            </a:r>
          </a:p>
          <a:p>
            <a:pPr marL="228600" lvl="0" indent="-228600" defTabSz="914400" eaLnBrk="0" fontAlgn="base" hangingPunct="0">
              <a:spcBef>
                <a:spcPct val="0"/>
              </a:spcBef>
              <a:spcAft>
                <a:spcPct val="0"/>
              </a:spcAft>
              <a:buAutoNum type="arabicPeriod"/>
            </a:pPr>
            <a:r>
              <a:rPr lang="en-US" altLang="zh-CN" sz="1200" dirty="0">
                <a:latin typeface="Times New Roman" panose="02020603050405020304" pitchFamily="18" charset="0"/>
                <a:cs typeface="Times New Roman" panose="02020603050405020304" pitchFamily="18" charset="0"/>
              </a:rPr>
              <a:t>As for sofa material, due to the large sales volume of fabric sofa, that is, the demand is large, it is expected that the enterprise will increase the supply in response to the purchase demand. </a:t>
            </a:r>
          </a:p>
          <a:p>
            <a:pPr marL="228600" lvl="0" indent="-228600" defTabSz="914400" eaLnBrk="0" fontAlgn="base" hangingPunct="0">
              <a:spcBef>
                <a:spcPct val="0"/>
              </a:spcBef>
              <a:spcAft>
                <a:spcPct val="0"/>
              </a:spcAft>
              <a:buAutoNum type="arabicPeriod"/>
            </a:pPr>
            <a:r>
              <a:rPr lang="en-US" altLang="zh-CN" sz="1200" dirty="0">
                <a:latin typeface="Times New Roman" panose="02020603050405020304" pitchFamily="18" charset="0"/>
                <a:cs typeface="Times New Roman" panose="02020603050405020304" pitchFamily="18" charset="0"/>
              </a:rPr>
              <a:t> About sofa style, simple style is very popular. More enterprises will produce simple style sofas, and more businesses will sell simple style sofas. </a:t>
            </a:r>
          </a:p>
          <a:p>
            <a:pPr marL="228600" lvl="0" indent="-228600" defTabSz="914400" eaLnBrk="0" fontAlgn="base" hangingPunct="0">
              <a:spcBef>
                <a:spcPct val="0"/>
              </a:spcBef>
              <a:spcAft>
                <a:spcPct val="0"/>
              </a:spcAft>
              <a:buAutoNum type="arabicPeriod"/>
            </a:pPr>
            <a:r>
              <a:rPr lang="en-US" altLang="zh-CN" sz="1200" dirty="0">
                <a:latin typeface="Times New Roman" panose="02020603050405020304" pitchFamily="18" charset="0"/>
                <a:cs typeface="Times New Roman" panose="02020603050405020304" pitchFamily="18" charset="0"/>
              </a:rPr>
              <a:t>About the type of house the sofa is suitable for, it is very popular for small family. In the future, more businesses will sell sofa suitable for small family.</a:t>
            </a:r>
            <a:endParaRPr lang="zh-CN" altLang="zh-C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29123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3ED07CD-4475-D34C-84D1-1675357EB0CE}"/>
              </a:ext>
            </a:extLst>
          </p:cNvPr>
          <p:cNvSpPr/>
          <p:nvPr/>
        </p:nvSpPr>
        <p:spPr>
          <a:xfrm>
            <a:off x="2636372" y="824181"/>
            <a:ext cx="2154033" cy="523220"/>
          </a:xfrm>
          <a:prstGeom prst="rect">
            <a:avLst/>
          </a:prstGeom>
        </p:spPr>
        <p:txBody>
          <a:bodyPr wrap="square">
            <a:spAutoFit/>
          </a:bodyPr>
          <a:lstStyle/>
          <a:p>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2.  Combining data tables using Pandas</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4" name="图片 3" descr="图片包含 文字&#10;&#10;描述已自动生成">
            <a:extLst>
              <a:ext uri="{FF2B5EF4-FFF2-40B4-BE49-F238E27FC236}">
                <a16:creationId xmlns:a16="http://schemas.microsoft.com/office/drawing/2014/main" id="{483C8A40-3CEB-414C-812A-F108907B30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32692" y="1365487"/>
            <a:ext cx="1598858" cy="1402391"/>
          </a:xfrm>
          <a:prstGeom prst="rect">
            <a:avLst/>
          </a:prstGeom>
        </p:spPr>
      </p:pic>
      <p:pic>
        <p:nvPicPr>
          <p:cNvPr id="5" name="图片 4" descr="图片包含 屏幕截图&#10;&#10;描述已自动生成">
            <a:extLst>
              <a:ext uri="{FF2B5EF4-FFF2-40B4-BE49-F238E27FC236}">
                <a16:creationId xmlns:a16="http://schemas.microsoft.com/office/drawing/2014/main" id="{F6858367-3D94-014E-A8C4-4E5D47C5721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9208" y="2886397"/>
            <a:ext cx="752342" cy="1155252"/>
          </a:xfrm>
          <a:prstGeom prst="rect">
            <a:avLst/>
          </a:prstGeom>
        </p:spPr>
      </p:pic>
      <p:pic>
        <p:nvPicPr>
          <p:cNvPr id="6" name="图片 5">
            <a:extLst>
              <a:ext uri="{FF2B5EF4-FFF2-40B4-BE49-F238E27FC236}">
                <a16:creationId xmlns:a16="http://schemas.microsoft.com/office/drawing/2014/main" id="{138956A3-8283-9D44-A1F6-913C86DB436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50681" y="2886397"/>
            <a:ext cx="779641" cy="1155252"/>
          </a:xfrm>
          <a:prstGeom prst="rect">
            <a:avLst/>
          </a:prstGeom>
        </p:spPr>
      </p:pic>
      <p:pic>
        <p:nvPicPr>
          <p:cNvPr id="7" name="图片 6">
            <a:extLst>
              <a:ext uri="{FF2B5EF4-FFF2-40B4-BE49-F238E27FC236}">
                <a16:creationId xmlns:a16="http://schemas.microsoft.com/office/drawing/2014/main" id="{8961D5A0-9BC8-9342-ADB7-8B3E03E3C337}"/>
              </a:ext>
            </a:extLst>
          </p:cNvPr>
          <p:cNvPicPr/>
          <p:nvPr/>
        </p:nvPicPr>
        <p:blipFill>
          <a:blip r:embed="rId5"/>
          <a:stretch>
            <a:fillRect/>
          </a:stretch>
        </p:blipFill>
        <p:spPr>
          <a:xfrm>
            <a:off x="2523744" y="1408332"/>
            <a:ext cx="3103993" cy="301596"/>
          </a:xfrm>
          <a:prstGeom prst="rect">
            <a:avLst/>
          </a:prstGeom>
        </p:spPr>
      </p:pic>
      <p:pic>
        <p:nvPicPr>
          <p:cNvPr id="8" name="图片 7">
            <a:extLst>
              <a:ext uri="{FF2B5EF4-FFF2-40B4-BE49-F238E27FC236}">
                <a16:creationId xmlns:a16="http://schemas.microsoft.com/office/drawing/2014/main" id="{C634547B-A2E6-9F46-BFE1-DCEA35891E3D}"/>
              </a:ext>
            </a:extLst>
          </p:cNvPr>
          <p:cNvPicPr/>
          <p:nvPr/>
        </p:nvPicPr>
        <p:blipFill>
          <a:blip r:embed="rId6"/>
          <a:stretch>
            <a:fillRect/>
          </a:stretch>
        </p:blipFill>
        <p:spPr>
          <a:xfrm>
            <a:off x="2636372" y="2105995"/>
            <a:ext cx="944537" cy="1711887"/>
          </a:xfrm>
          <a:prstGeom prst="rect">
            <a:avLst/>
          </a:prstGeom>
        </p:spPr>
      </p:pic>
      <p:pic>
        <p:nvPicPr>
          <p:cNvPr id="9" name="图片 8" descr="图片包含 屏幕截图&#10;&#10;描述已自动生成">
            <a:extLst>
              <a:ext uri="{FF2B5EF4-FFF2-40B4-BE49-F238E27FC236}">
                <a16:creationId xmlns:a16="http://schemas.microsoft.com/office/drawing/2014/main" id="{60841ABD-41A3-8543-A34C-03EE615846D9}"/>
              </a:ext>
            </a:extLst>
          </p:cNvPr>
          <p:cNvPicPr/>
          <p:nvPr/>
        </p:nvPicPr>
        <p:blipFill>
          <a:blip r:embed="rId7"/>
          <a:stretch>
            <a:fillRect/>
          </a:stretch>
        </p:blipFill>
        <p:spPr>
          <a:xfrm>
            <a:off x="3740034" y="2105995"/>
            <a:ext cx="1887703" cy="1711887"/>
          </a:xfrm>
          <a:prstGeom prst="rect">
            <a:avLst/>
          </a:prstGeom>
        </p:spPr>
      </p:pic>
      <p:sp>
        <p:nvSpPr>
          <p:cNvPr id="14" name="矩形 13">
            <a:extLst>
              <a:ext uri="{FF2B5EF4-FFF2-40B4-BE49-F238E27FC236}">
                <a16:creationId xmlns:a16="http://schemas.microsoft.com/office/drawing/2014/main" id="{B5000CA8-BDD3-C64A-ADBA-68D6ED394025}"/>
              </a:ext>
            </a:extLst>
          </p:cNvPr>
          <p:cNvSpPr/>
          <p:nvPr/>
        </p:nvSpPr>
        <p:spPr>
          <a:xfrm>
            <a:off x="488021" y="442474"/>
            <a:ext cx="6534736" cy="369332"/>
          </a:xfrm>
          <a:prstGeom prst="rect">
            <a:avLst/>
          </a:prstGeom>
        </p:spPr>
        <p:txBody>
          <a:bodyPr wrap="square">
            <a:spAutoFit/>
          </a:bodyPr>
          <a:lstStyle/>
          <a:p>
            <a:pPr>
              <a:spcBef>
                <a:spcPts val="765"/>
              </a:spcBef>
              <a:spcAft>
                <a:spcPts val="0"/>
              </a:spcAft>
            </a:pPr>
            <a:r>
              <a:rPr lang="en-US" altLang="zh-CN" sz="1800" b="1" dirty="0">
                <a:solidFill>
                  <a:srgbClr val="004F8A"/>
                </a:solidFill>
                <a:latin typeface="微软雅黑" charset="0"/>
                <a:ea typeface="微软雅黑" charset="0"/>
              </a:rPr>
              <a:t>the Impact of Different Keywords on Sales  </a:t>
            </a:r>
            <a:r>
              <a:rPr lang="en-US" altLang="zh-CN" sz="1800" b="1" dirty="0" err="1">
                <a:solidFill>
                  <a:srgbClr val="51B3CD"/>
                </a:solidFill>
                <a:latin typeface="微软雅黑" charset="0"/>
                <a:ea typeface="微软雅黑" charset="0"/>
              </a:rPr>
              <a:t>plt.barh</a:t>
            </a:r>
            <a:r>
              <a:rPr lang="en-US" altLang="zh-CN" sz="1800" b="1" dirty="0">
                <a:solidFill>
                  <a:srgbClr val="51B3CD"/>
                </a:solidFill>
                <a:latin typeface="微软雅黑" charset="0"/>
                <a:ea typeface="微软雅黑" charset="0"/>
              </a:rPr>
              <a:t>( )</a:t>
            </a:r>
            <a:endParaRPr lang="zh-CN" altLang="zh-CN" sz="1800" b="1" dirty="0">
              <a:solidFill>
                <a:srgbClr val="51B3CD"/>
              </a:solidFill>
              <a:latin typeface="微软雅黑" charset="0"/>
              <a:ea typeface="微软雅黑" charset="0"/>
            </a:endParaRPr>
          </a:p>
        </p:txBody>
      </p:sp>
      <p:sp>
        <p:nvSpPr>
          <p:cNvPr id="15" name="矩形 14">
            <a:extLst>
              <a:ext uri="{FF2B5EF4-FFF2-40B4-BE49-F238E27FC236}">
                <a16:creationId xmlns:a16="http://schemas.microsoft.com/office/drawing/2014/main" id="{B130F56F-B208-2648-BB6F-FF6EB1F0EE9B}"/>
              </a:ext>
            </a:extLst>
          </p:cNvPr>
          <p:cNvSpPr/>
          <p:nvPr/>
        </p:nvSpPr>
        <p:spPr>
          <a:xfrm>
            <a:off x="488021" y="824181"/>
            <a:ext cx="2035723" cy="523220"/>
          </a:xfrm>
          <a:prstGeom prst="rect">
            <a:avLst/>
          </a:prstGeom>
        </p:spPr>
        <p:txBody>
          <a:bodyPr wrap="square">
            <a:spAutoFit/>
          </a:bodyPr>
          <a:lstStyle/>
          <a:p>
            <a:pPr algn="just">
              <a:spcAft>
                <a:spcPts val="0"/>
              </a:spcAft>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1.</a:t>
            </a: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Using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Numpy</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to process the data we need.</a:t>
            </a:r>
            <a:endParaRPr lang="zh-CN" altLang="zh-CN" sz="1200" kern="1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26D2B1A9-FDFC-ED4E-9437-FC59370E959D}"/>
              </a:ext>
            </a:extLst>
          </p:cNvPr>
          <p:cNvSpPr/>
          <p:nvPr/>
        </p:nvSpPr>
        <p:spPr>
          <a:xfrm>
            <a:off x="6157553" y="804135"/>
            <a:ext cx="2035723" cy="523220"/>
          </a:xfrm>
          <a:prstGeom prst="rect">
            <a:avLst/>
          </a:prstGeom>
        </p:spPr>
        <p:txBody>
          <a:bodyPr wrap="square">
            <a:spAutoFit/>
          </a:bodyPr>
          <a:lstStyle/>
          <a:p>
            <a:pPr algn="just">
              <a:spcAft>
                <a:spcPts val="0"/>
              </a:spcAft>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3. Visualizing data by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Numpy</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and Matplotlib.</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17" name="图片 16" descr="图片包含 屏幕截图&#10;&#10;描述已自动生成">
            <a:extLst>
              <a:ext uri="{FF2B5EF4-FFF2-40B4-BE49-F238E27FC236}">
                <a16:creationId xmlns:a16="http://schemas.microsoft.com/office/drawing/2014/main" id="{D0C4F330-0E45-054F-8EB3-CFB341EEA585}"/>
              </a:ext>
            </a:extLst>
          </p:cNvPr>
          <p:cNvPicPr/>
          <p:nvPr/>
        </p:nvPicPr>
        <p:blipFill>
          <a:blip r:embed="rId8"/>
          <a:stretch>
            <a:fillRect/>
          </a:stretch>
        </p:blipFill>
        <p:spPr>
          <a:xfrm>
            <a:off x="5786862" y="1709928"/>
            <a:ext cx="3074917" cy="1577149"/>
          </a:xfrm>
          <a:prstGeom prst="rect">
            <a:avLst/>
          </a:prstGeom>
        </p:spPr>
      </p:pic>
      <p:pic>
        <p:nvPicPr>
          <p:cNvPr id="18" name="图片 17">
            <a:extLst>
              <a:ext uri="{FF2B5EF4-FFF2-40B4-BE49-F238E27FC236}">
                <a16:creationId xmlns:a16="http://schemas.microsoft.com/office/drawing/2014/main" id="{A9EBB9CF-AF7F-F14F-B3B1-827BDF97C6D3}"/>
              </a:ext>
            </a:extLst>
          </p:cNvPr>
          <p:cNvPicPr>
            <a:picLocks noChangeAspect="1"/>
          </p:cNvPicPr>
          <p:nvPr/>
        </p:nvPicPr>
        <p:blipFill>
          <a:blip r:embed="rId9"/>
          <a:stretch>
            <a:fillRect/>
          </a:stretch>
        </p:blipFill>
        <p:spPr>
          <a:xfrm>
            <a:off x="6292582" y="1327355"/>
            <a:ext cx="2063475" cy="3366723"/>
          </a:xfrm>
          <a:prstGeom prst="rect">
            <a:avLst/>
          </a:prstGeom>
        </p:spPr>
      </p:pic>
    </p:spTree>
    <p:extLst>
      <p:ext uri="{BB962C8B-B14F-4D97-AF65-F5344CB8AC3E}">
        <p14:creationId xmlns:p14="http://schemas.microsoft.com/office/powerpoint/2010/main" val="663723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5D1D96-E9B7-3749-BC66-4CBC9C5C342B}"/>
              </a:ext>
            </a:extLst>
          </p:cNvPr>
          <p:cNvSpPr/>
          <p:nvPr/>
        </p:nvSpPr>
        <p:spPr>
          <a:xfrm>
            <a:off x="662682" y="455811"/>
            <a:ext cx="6170604" cy="369332"/>
          </a:xfrm>
          <a:prstGeom prst="rect">
            <a:avLst/>
          </a:prstGeom>
        </p:spPr>
        <p:txBody>
          <a:bodyPr wrap="square">
            <a:spAutoFit/>
          </a:bodyPr>
          <a:lstStyle/>
          <a:p>
            <a:pPr>
              <a:spcBef>
                <a:spcPts val="765"/>
              </a:spcBef>
              <a:spcAft>
                <a:spcPts val="0"/>
              </a:spcAft>
            </a:pPr>
            <a:r>
              <a:rPr lang="en-US" altLang="zh-CN" sz="1800" b="1" dirty="0">
                <a:solidFill>
                  <a:srgbClr val="004F8A"/>
                </a:solidFill>
                <a:latin typeface="微软雅黑" charset="0"/>
                <a:ea typeface="微软雅黑" charset="0"/>
              </a:rPr>
              <a:t>the Price Distribution of Commodities  </a:t>
            </a:r>
            <a:r>
              <a:rPr lang="en-US" altLang="zh-CN" sz="1800" b="1" dirty="0" err="1">
                <a:solidFill>
                  <a:srgbClr val="51B3CD"/>
                </a:solidFill>
                <a:latin typeface="微软雅黑" charset="0"/>
                <a:ea typeface="微软雅黑" charset="0"/>
              </a:rPr>
              <a:t>plt.hist</a:t>
            </a:r>
            <a:r>
              <a:rPr lang="en-US" altLang="zh-CN" sz="1800" b="1" dirty="0">
                <a:solidFill>
                  <a:srgbClr val="51B3CD"/>
                </a:solidFill>
                <a:latin typeface="微软雅黑" charset="0"/>
                <a:ea typeface="微软雅黑" charset="0"/>
              </a:rPr>
              <a:t>( )</a:t>
            </a:r>
            <a:endParaRPr lang="zh-CN" altLang="zh-CN" sz="1800" b="1" dirty="0">
              <a:solidFill>
                <a:srgbClr val="51B3CD"/>
              </a:solidFill>
              <a:latin typeface="微软雅黑" charset="0"/>
              <a:ea typeface="微软雅黑" charset="0"/>
            </a:endParaRPr>
          </a:p>
        </p:txBody>
      </p:sp>
      <p:sp>
        <p:nvSpPr>
          <p:cNvPr id="3" name="矩形 2">
            <a:extLst>
              <a:ext uri="{FF2B5EF4-FFF2-40B4-BE49-F238E27FC236}">
                <a16:creationId xmlns:a16="http://schemas.microsoft.com/office/drawing/2014/main" id="{E611D4FA-CE9C-E847-A86E-953F8B8034AB}"/>
              </a:ext>
            </a:extLst>
          </p:cNvPr>
          <p:cNvSpPr/>
          <p:nvPr/>
        </p:nvSpPr>
        <p:spPr>
          <a:xfrm>
            <a:off x="739740" y="763588"/>
            <a:ext cx="7376843" cy="276999"/>
          </a:xfrm>
          <a:prstGeom prst="rect">
            <a:avLst/>
          </a:prstGeom>
        </p:spPr>
        <p:txBody>
          <a:bodyPr wrap="square">
            <a:spAutoFit/>
          </a:bodyPr>
          <a:lstStyle/>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In order to visualizing more intuitive, we only considering products with price less than 20,000. </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4" name="图片 3" descr="图片包含 屏幕截图&#10;&#10;描述已自动生成">
            <a:extLst>
              <a:ext uri="{FF2B5EF4-FFF2-40B4-BE49-F238E27FC236}">
                <a16:creationId xmlns:a16="http://schemas.microsoft.com/office/drawing/2014/main" id="{A0EF28BC-B9A7-6E45-8119-7D8275D60A8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7508" y="1132920"/>
            <a:ext cx="1706354" cy="862631"/>
          </a:xfrm>
          <a:prstGeom prst="rect">
            <a:avLst/>
          </a:prstGeom>
        </p:spPr>
      </p:pic>
      <p:pic>
        <p:nvPicPr>
          <p:cNvPr id="5" name="图片 4" descr="图片包含 屏幕截图&#10;&#10;描述已自动生成">
            <a:extLst>
              <a:ext uri="{FF2B5EF4-FFF2-40B4-BE49-F238E27FC236}">
                <a16:creationId xmlns:a16="http://schemas.microsoft.com/office/drawing/2014/main" id="{33582F1F-E455-4147-A8CD-B233DBCC09F6}"/>
              </a:ext>
            </a:extLst>
          </p:cNvPr>
          <p:cNvPicPr/>
          <p:nvPr/>
        </p:nvPicPr>
        <p:blipFill>
          <a:blip r:embed="rId3"/>
          <a:stretch>
            <a:fillRect/>
          </a:stretch>
        </p:blipFill>
        <p:spPr>
          <a:xfrm>
            <a:off x="2804845" y="1067654"/>
            <a:ext cx="2689647" cy="953002"/>
          </a:xfrm>
          <a:prstGeom prst="rect">
            <a:avLst/>
          </a:prstGeom>
        </p:spPr>
      </p:pic>
      <p:pic>
        <p:nvPicPr>
          <p:cNvPr id="6" name="图片 5" descr="/var/folders/r9/gy6x9k3s03x7vxp9wxmlq3100000gn/T/com.microsoft.Word/Content.MSO/654D0F54.tmp">
            <a:extLst>
              <a:ext uri="{FF2B5EF4-FFF2-40B4-BE49-F238E27FC236}">
                <a16:creationId xmlns:a16="http://schemas.microsoft.com/office/drawing/2014/main" id="{A4BDEB33-D006-F14C-B08A-DB5D005F79D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9299" y="1236244"/>
            <a:ext cx="2517193" cy="2297576"/>
          </a:xfrm>
          <a:prstGeom prst="rect">
            <a:avLst/>
          </a:prstGeom>
          <a:noFill/>
          <a:ln>
            <a:noFill/>
          </a:ln>
        </p:spPr>
      </p:pic>
      <p:sp>
        <p:nvSpPr>
          <p:cNvPr id="7" name="矩形 6">
            <a:extLst>
              <a:ext uri="{FF2B5EF4-FFF2-40B4-BE49-F238E27FC236}">
                <a16:creationId xmlns:a16="http://schemas.microsoft.com/office/drawing/2014/main" id="{7840D7B5-E6FD-6348-99DE-0AC4E97CF2D6}"/>
              </a:ext>
            </a:extLst>
          </p:cNvPr>
          <p:cNvSpPr/>
          <p:nvPr/>
        </p:nvSpPr>
        <p:spPr>
          <a:xfrm>
            <a:off x="567508" y="2133437"/>
            <a:ext cx="5116530" cy="1354217"/>
          </a:xfrm>
          <a:prstGeom prst="rect">
            <a:avLst/>
          </a:prstGeom>
        </p:spPr>
        <p:txBody>
          <a:bodyPr wrap="square">
            <a:spAutoFit/>
          </a:bodyPr>
          <a:lstStyle/>
          <a:p>
            <a:pPr defTabSz="914400" eaLnBrk="0" fontAlgn="base" hangingPunct="0">
              <a:spcBef>
                <a:spcPct val="0"/>
              </a:spcBef>
              <a:spcAft>
                <a:spcPct val="0"/>
              </a:spcAft>
            </a:pPr>
            <a:r>
              <a:rPr lang="en-US" altLang="zh-CN" b="1" dirty="0">
                <a:solidFill>
                  <a:srgbClr val="004F8A"/>
                </a:solidFill>
                <a:latin typeface="微软雅黑" charset="0"/>
                <a:ea typeface="微软雅黑" charset="0"/>
              </a:rPr>
              <a:t>Conclusion: </a:t>
            </a:r>
          </a:p>
          <a:p>
            <a:pPr marL="228600" indent="-228600">
              <a:spcBef>
                <a:spcPts val="765"/>
              </a:spcBef>
              <a:buAutoNum type="arabicPeriod"/>
            </a:pP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The largest number of sofas on sale with a price between </a:t>
            </a:r>
            <a:r>
              <a:rPr lang="zh-CN" altLang="zh-CN" sz="1200" kern="1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1,000-2,000. </a:t>
            </a:r>
          </a:p>
          <a:p>
            <a:pPr marL="228600" indent="-228600">
              <a:spcBef>
                <a:spcPts val="765"/>
              </a:spcBef>
              <a:buAutoNum type="arabicPeriod"/>
            </a:pP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The prices of sofas are mainly between </a:t>
            </a:r>
            <a:r>
              <a:rPr lang="zh-CN" altLang="zh-CN" sz="1200" kern="1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0-4,000. </a:t>
            </a:r>
          </a:p>
          <a:p>
            <a:pPr marL="228600" indent="-228600">
              <a:spcBef>
                <a:spcPts val="765"/>
              </a:spcBef>
              <a:buAutoNum type="arabicPeriod"/>
            </a:pP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The quantity of goods shows a downward trend with the price rising. The higher the price, the less goods are on sale.</a:t>
            </a:r>
          </a:p>
        </p:txBody>
      </p:sp>
      <p:sp>
        <p:nvSpPr>
          <p:cNvPr id="8" name="矩形 7">
            <a:extLst>
              <a:ext uri="{FF2B5EF4-FFF2-40B4-BE49-F238E27FC236}">
                <a16:creationId xmlns:a16="http://schemas.microsoft.com/office/drawing/2014/main" id="{0B469E0C-3317-EC4C-841B-DB5AC8526439}"/>
              </a:ext>
            </a:extLst>
          </p:cNvPr>
          <p:cNvSpPr/>
          <p:nvPr/>
        </p:nvSpPr>
        <p:spPr>
          <a:xfrm>
            <a:off x="567508" y="3625527"/>
            <a:ext cx="8008984" cy="1251625"/>
          </a:xfrm>
          <a:prstGeom prst="rect">
            <a:avLst/>
          </a:prstGeom>
        </p:spPr>
        <p:txBody>
          <a:bodyPr wrap="square">
            <a:spAutoFit/>
          </a:bodyPr>
          <a:lstStyle/>
          <a:p>
            <a:pPr>
              <a:spcBef>
                <a:spcPts val="765"/>
              </a:spcBef>
            </a:pPr>
            <a:r>
              <a:rPr lang="en-US" altLang="zh-CN" b="1" dirty="0">
                <a:solidFill>
                  <a:srgbClr val="004F8A"/>
                </a:solidFill>
                <a:latin typeface="微软雅黑" charset="0"/>
                <a:ea typeface="微软雅黑" charset="0"/>
              </a:rPr>
              <a:t>Forecast: </a:t>
            </a:r>
          </a:p>
          <a:p>
            <a:pPr>
              <a:spcBef>
                <a:spcPts val="765"/>
              </a:spcBef>
            </a:pP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As</a:t>
            </a:r>
            <a:r>
              <a:rPr lang="zh-CN" altLang="en-US" sz="1200"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a necessity of daily life, the price elasticity of demand is relatively small. Most middle-class consumers will tend to buy low-end sofas, and businesses will also focus on selling sofas with a price range of </a:t>
            </a:r>
            <a:r>
              <a:rPr lang="zh-CN" altLang="en-US" sz="1200"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1000-2000. </a:t>
            </a:r>
          </a:p>
          <a:p>
            <a:pPr>
              <a:spcBef>
                <a:spcPts val="765"/>
              </a:spcBef>
            </a:pP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In the future, there will still be businesses selling high-quality and high-grade expensive sofas to high-end consumers, but the number of sales is limited.</a:t>
            </a:r>
            <a:endParaRPr lang="zh-CN" altLang="zh-CN" sz="1200" kern="100" dirty="0">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141021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A174650-F3E1-B34E-8591-D704057C0F40}"/>
              </a:ext>
            </a:extLst>
          </p:cNvPr>
          <p:cNvSpPr/>
          <p:nvPr/>
        </p:nvSpPr>
        <p:spPr>
          <a:xfrm>
            <a:off x="569417" y="465773"/>
            <a:ext cx="5817746" cy="369332"/>
          </a:xfrm>
          <a:prstGeom prst="rect">
            <a:avLst/>
          </a:prstGeom>
        </p:spPr>
        <p:txBody>
          <a:bodyPr wrap="none">
            <a:spAutoFit/>
          </a:bodyPr>
          <a:lstStyle/>
          <a:p>
            <a:pPr>
              <a:spcBef>
                <a:spcPts val="765"/>
              </a:spcBef>
              <a:spcAft>
                <a:spcPts val="0"/>
              </a:spcAft>
            </a:pPr>
            <a:r>
              <a:rPr lang="en-US" altLang="zh-CN" sz="1800" b="1" dirty="0">
                <a:solidFill>
                  <a:srgbClr val="004F8A"/>
                </a:solidFill>
                <a:latin typeface="微软雅黑" charset="0"/>
                <a:ea typeface="微软雅黑" charset="0"/>
              </a:rPr>
              <a:t>the Sales Distribution of Commodities  </a:t>
            </a:r>
            <a:r>
              <a:rPr lang="en-US" altLang="zh-CN" sz="1800" b="1" dirty="0" err="1">
                <a:solidFill>
                  <a:srgbClr val="51B3CD"/>
                </a:solidFill>
                <a:latin typeface="微软雅黑" charset="0"/>
                <a:ea typeface="微软雅黑" charset="0"/>
              </a:rPr>
              <a:t>plt.hist</a:t>
            </a:r>
            <a:r>
              <a:rPr lang="en-US" altLang="zh-CN" sz="1800" b="1" dirty="0">
                <a:solidFill>
                  <a:srgbClr val="51B3CD"/>
                </a:solidFill>
                <a:latin typeface="微软雅黑" charset="0"/>
                <a:ea typeface="微软雅黑" charset="0"/>
              </a:rPr>
              <a:t>( )</a:t>
            </a:r>
            <a:endParaRPr lang="zh-CN" altLang="zh-CN" sz="1800" b="1" dirty="0">
              <a:solidFill>
                <a:srgbClr val="51B3CD"/>
              </a:solidFill>
              <a:latin typeface="微软雅黑" charset="0"/>
              <a:ea typeface="微软雅黑" charset="0"/>
            </a:endParaRPr>
          </a:p>
        </p:txBody>
      </p:sp>
      <p:sp>
        <p:nvSpPr>
          <p:cNvPr id="3" name="矩形 2">
            <a:extLst>
              <a:ext uri="{FF2B5EF4-FFF2-40B4-BE49-F238E27FC236}">
                <a16:creationId xmlns:a16="http://schemas.microsoft.com/office/drawing/2014/main" id="{4D81530A-18A9-1A4B-AC14-62AFD994B233}"/>
              </a:ext>
            </a:extLst>
          </p:cNvPr>
          <p:cNvSpPr/>
          <p:nvPr/>
        </p:nvSpPr>
        <p:spPr>
          <a:xfrm>
            <a:off x="569417" y="758773"/>
            <a:ext cx="7643929" cy="276999"/>
          </a:xfrm>
          <a:prstGeom prst="rect">
            <a:avLst/>
          </a:prstGeom>
        </p:spPr>
        <p:txBody>
          <a:bodyPr wrap="square">
            <a:spAutoFit/>
          </a:bodyPr>
          <a:lstStyle/>
          <a:p>
            <a:pPr>
              <a:spcBef>
                <a:spcPts val="765"/>
              </a:spcBef>
              <a:spcAft>
                <a:spcPts val="0"/>
              </a:spcAft>
            </a:pPr>
            <a:r>
              <a:rPr lang="en-US" altLang="zh-CN" sz="1200" dirty="0">
                <a:latin typeface="Times New Roman" panose="02020603050405020304" pitchFamily="18" charset="0"/>
                <a:ea typeface="DengXian" panose="02010600030101010101" pitchFamily="2" charset="-122"/>
                <a:cs typeface="宋体" panose="02010600030101010101" pitchFamily="2" charset="-122"/>
              </a:rPr>
              <a:t>In order to make the visualization more intuitive, only considering products with sales more than 100, less than 20,000.</a:t>
            </a:r>
            <a:endParaRPr lang="zh-CN" altLang="zh-CN" sz="1200" b="1" dirty="0">
              <a:latin typeface="宋体" panose="02010600030101010101" pitchFamily="2" charset="-122"/>
              <a:cs typeface="宋体" panose="02010600030101010101" pitchFamily="2" charset="-122"/>
            </a:endParaRPr>
          </a:p>
        </p:txBody>
      </p:sp>
      <p:pic>
        <p:nvPicPr>
          <p:cNvPr id="4" name="图片 3" descr="图片包含 屏幕截图&#10;&#10;描述已自动生成">
            <a:extLst>
              <a:ext uri="{FF2B5EF4-FFF2-40B4-BE49-F238E27FC236}">
                <a16:creationId xmlns:a16="http://schemas.microsoft.com/office/drawing/2014/main" id="{C6CA35FA-F28E-934E-B097-FC379627CF7D}"/>
              </a:ext>
            </a:extLst>
          </p:cNvPr>
          <p:cNvPicPr/>
          <p:nvPr/>
        </p:nvPicPr>
        <p:blipFill>
          <a:blip r:embed="rId2"/>
          <a:stretch>
            <a:fillRect/>
          </a:stretch>
        </p:blipFill>
        <p:spPr>
          <a:xfrm>
            <a:off x="569417" y="1105085"/>
            <a:ext cx="3540246" cy="939471"/>
          </a:xfrm>
          <a:prstGeom prst="rect">
            <a:avLst/>
          </a:prstGeom>
        </p:spPr>
      </p:pic>
      <p:pic>
        <p:nvPicPr>
          <p:cNvPr id="5" name="图片 4" descr="/var/folders/r9/gy6x9k3s03x7vxp9wxmlq3100000gn/T/com.microsoft.Word/Content.MSO/77DAB482.tmp">
            <a:extLst>
              <a:ext uri="{FF2B5EF4-FFF2-40B4-BE49-F238E27FC236}">
                <a16:creationId xmlns:a16="http://schemas.microsoft.com/office/drawing/2014/main" id="{C3382405-A3AD-C44C-B70F-6EA41233B05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392" y="2258776"/>
            <a:ext cx="3242296" cy="2418951"/>
          </a:xfrm>
          <a:prstGeom prst="rect">
            <a:avLst/>
          </a:prstGeom>
          <a:noFill/>
          <a:ln>
            <a:noFill/>
          </a:ln>
        </p:spPr>
      </p:pic>
      <p:sp>
        <p:nvSpPr>
          <p:cNvPr id="6" name="矩形 5">
            <a:extLst>
              <a:ext uri="{FF2B5EF4-FFF2-40B4-BE49-F238E27FC236}">
                <a16:creationId xmlns:a16="http://schemas.microsoft.com/office/drawing/2014/main" id="{6B4FB2C7-B206-7642-9982-432B9F2D6FD3}"/>
              </a:ext>
            </a:extLst>
          </p:cNvPr>
          <p:cNvSpPr/>
          <p:nvPr/>
        </p:nvSpPr>
        <p:spPr>
          <a:xfrm>
            <a:off x="4318000" y="1142882"/>
            <a:ext cx="4512733" cy="3108543"/>
          </a:xfrm>
          <a:prstGeom prst="rect">
            <a:avLst/>
          </a:prstGeom>
        </p:spPr>
        <p:txBody>
          <a:bodyPr wrap="square">
            <a:spAutoFit/>
          </a:bodyPr>
          <a:lstStyle/>
          <a:p>
            <a:r>
              <a:rPr lang="en-US" altLang="zh-CN" b="1" dirty="0">
                <a:solidFill>
                  <a:srgbClr val="004F8A"/>
                </a:solidFill>
                <a:latin typeface="微软雅黑" charset="0"/>
                <a:ea typeface="微软雅黑" charset="0"/>
              </a:rPr>
              <a:t>Conclusion: </a:t>
            </a:r>
          </a:p>
          <a:p>
            <a:pPr marL="228600" indent="-228600">
              <a:buAutoNum type="arabicPeriod"/>
            </a:pP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Goods with the range of 100 to 2000 accounted for only 27.1%, of which the sales of 100-200 is the most, followed by 200-300. </a:t>
            </a:r>
          </a:p>
          <a:p>
            <a:pPr marL="228600" indent="-228600">
              <a:buAutoNum type="arabicPeriod"/>
            </a:pP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When the sales volume is between 100 and 500, the quantity of goods shows a downward trend with the rising of sales volume, and the trend is steep, sales of most goods are very low. </a:t>
            </a:r>
          </a:p>
          <a:p>
            <a:pPr marL="228600" indent="-228600">
              <a:buAutoNum type="arabicPeriod"/>
            </a:pP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There are few goods with sales volume more than 1000.</a:t>
            </a:r>
          </a:p>
          <a:p>
            <a:pPr marL="228600" indent="-228600">
              <a:buAutoNum type="arabicPeriod"/>
            </a:pPr>
            <a:endPar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endParaRPr>
          </a:p>
          <a:p>
            <a:r>
              <a:rPr lang="en-US" altLang="zh-CN" b="1" dirty="0">
                <a:solidFill>
                  <a:srgbClr val="004F8A"/>
                </a:solidFill>
                <a:latin typeface="微软雅黑" charset="0"/>
                <a:ea typeface="微软雅黑" charset="0"/>
              </a:rPr>
              <a:t>Forecast: </a:t>
            </a:r>
          </a:p>
          <a:p>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our conclusion is in line with the 28 law of Pareto, an Italian economist. That is to say, </a:t>
            </a:r>
            <a:r>
              <a:rPr lang="zh-CN" altLang="en-US" sz="1200"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latin typeface="Times New Roman" panose="02020603050405020304" pitchFamily="18" charset="0"/>
                <a:ea typeface="DengXian" panose="02010600030101010101" pitchFamily="2" charset="-122"/>
                <a:cs typeface="Times New Roman" panose="02020603050405020304" pitchFamily="18" charset="0"/>
              </a:rPr>
              <a:t>20% of all kinds of goods bring 80% of the sales volume, so Pareto believes that only this part should be retained, and the rest should be discarded. According to this Law and the actual data we analyze, we predict that in the future, the sales of those small amount of goods will be more, and some of the goods with low sales will be eliminated by the market.</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3550274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92244D7-ED73-6448-BC5B-70EAC6E1EEDA}"/>
              </a:ext>
            </a:extLst>
          </p:cNvPr>
          <p:cNvSpPr/>
          <p:nvPr/>
        </p:nvSpPr>
        <p:spPr>
          <a:xfrm>
            <a:off x="580489" y="450518"/>
            <a:ext cx="7905965" cy="646331"/>
          </a:xfrm>
          <a:prstGeom prst="rect">
            <a:avLst/>
          </a:prstGeom>
        </p:spPr>
        <p:txBody>
          <a:bodyPr wrap="square">
            <a:spAutoFit/>
          </a:bodyPr>
          <a:lstStyle/>
          <a:p>
            <a:pPr>
              <a:spcBef>
                <a:spcPts val="765"/>
              </a:spcBef>
              <a:spcAft>
                <a:spcPts val="0"/>
              </a:spcAft>
            </a:pPr>
            <a:r>
              <a:rPr lang="en-US" altLang="zh-CN" sz="1800" b="1" dirty="0">
                <a:solidFill>
                  <a:srgbClr val="004F8A"/>
                </a:solidFill>
                <a:latin typeface="微软雅黑" charset="0"/>
                <a:ea typeface="微软雅黑" charset="0"/>
              </a:rPr>
              <a:t>Average Sales Volume Distribution of Commodities in Different Price Ranges</a:t>
            </a:r>
            <a:endParaRPr lang="zh-CN" altLang="zh-CN" sz="1800" b="1" dirty="0">
              <a:solidFill>
                <a:srgbClr val="004F8A"/>
              </a:solidFill>
              <a:latin typeface="微软雅黑" charset="0"/>
              <a:ea typeface="微软雅黑" charset="0"/>
            </a:endParaRPr>
          </a:p>
        </p:txBody>
      </p:sp>
      <p:sp>
        <p:nvSpPr>
          <p:cNvPr id="3" name="矩形 2">
            <a:extLst>
              <a:ext uri="{FF2B5EF4-FFF2-40B4-BE49-F238E27FC236}">
                <a16:creationId xmlns:a16="http://schemas.microsoft.com/office/drawing/2014/main" id="{624BDAB8-D366-344B-BBD0-A905DB473087}"/>
              </a:ext>
            </a:extLst>
          </p:cNvPr>
          <p:cNvSpPr/>
          <p:nvPr/>
        </p:nvSpPr>
        <p:spPr>
          <a:xfrm>
            <a:off x="580487" y="1100597"/>
            <a:ext cx="7977884" cy="523220"/>
          </a:xfrm>
          <a:prstGeom prst="rect">
            <a:avLst/>
          </a:prstGeom>
        </p:spPr>
        <p:txBody>
          <a:bodyPr wrap="square">
            <a:spAutoFit/>
          </a:bodyPr>
          <a:lstStyle/>
          <a:p>
            <a:r>
              <a:rPr lang="en-US" altLang="zh-CN" dirty="0">
                <a:latin typeface="Times New Roman" panose="02020603050405020304" pitchFamily="18" charset="0"/>
                <a:ea typeface="DengXian" panose="02010600030101010101" pitchFamily="2" charset="-122"/>
              </a:rPr>
              <a:t>According to the prices of goods, the price range is divided into 10 equal parts, and match each commodity with the corresponding price range.</a:t>
            </a:r>
            <a:r>
              <a:rPr lang="zh-CN" altLang="zh-CN" dirty="0"/>
              <a:t> </a:t>
            </a:r>
            <a:endParaRPr lang="zh-CN" altLang="en-US" dirty="0"/>
          </a:p>
        </p:txBody>
      </p:sp>
      <p:pic>
        <p:nvPicPr>
          <p:cNvPr id="4" name="图片 3" descr="图片包含 屏幕截图&#10;&#10;描述已自动生成">
            <a:extLst>
              <a:ext uri="{FF2B5EF4-FFF2-40B4-BE49-F238E27FC236}">
                <a16:creationId xmlns:a16="http://schemas.microsoft.com/office/drawing/2014/main" id="{B3620C73-E778-6945-A0D2-A2BEA27623F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80488" y="2374589"/>
            <a:ext cx="2617339" cy="1902134"/>
          </a:xfrm>
          <a:prstGeom prst="rect">
            <a:avLst/>
          </a:prstGeom>
        </p:spPr>
      </p:pic>
      <p:pic>
        <p:nvPicPr>
          <p:cNvPr id="5" name="图片 4" descr="图片包含 屏幕截图&#10;&#10;描述已自动生成">
            <a:extLst>
              <a:ext uri="{FF2B5EF4-FFF2-40B4-BE49-F238E27FC236}">
                <a16:creationId xmlns:a16="http://schemas.microsoft.com/office/drawing/2014/main" id="{8365EE24-9CFE-C644-80B9-6D7F8C579FF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756351" y="2391338"/>
            <a:ext cx="1400126" cy="1754727"/>
          </a:xfrm>
          <a:prstGeom prst="rect">
            <a:avLst/>
          </a:prstGeom>
        </p:spPr>
      </p:pic>
      <p:sp>
        <p:nvSpPr>
          <p:cNvPr id="6" name="矩形 5">
            <a:extLst>
              <a:ext uri="{FF2B5EF4-FFF2-40B4-BE49-F238E27FC236}">
                <a16:creationId xmlns:a16="http://schemas.microsoft.com/office/drawing/2014/main" id="{3EACD985-C938-154B-8534-AF04F2DC6006}"/>
              </a:ext>
            </a:extLst>
          </p:cNvPr>
          <p:cNvSpPr/>
          <p:nvPr/>
        </p:nvSpPr>
        <p:spPr>
          <a:xfrm>
            <a:off x="580487" y="1736779"/>
            <a:ext cx="7751853" cy="307777"/>
          </a:xfrm>
          <a:prstGeom prst="rect">
            <a:avLst/>
          </a:prstGeom>
        </p:spPr>
        <p:txBody>
          <a:bodyPr wrap="square">
            <a:spAutoFit/>
          </a:bodyPr>
          <a:lstStyle/>
          <a:p>
            <a:pPr>
              <a:spcBef>
                <a:spcPts val="765"/>
              </a:spcBef>
              <a:spcAft>
                <a:spcPts val="0"/>
              </a:spcAft>
            </a:pPr>
            <a:r>
              <a:rPr lang="en-US" altLang="zh-CN" dirty="0">
                <a:latin typeface="Times New Roman" panose="02020603050405020304" pitchFamily="18" charset="0"/>
                <a:ea typeface="DengXian" panose="02010600030101010101" pitchFamily="2" charset="-122"/>
                <a:cs typeface="宋体" panose="02010600030101010101" pitchFamily="2" charset="-122"/>
              </a:rPr>
              <a:t>Then, calculate the average sales volume of goods belonging to the same price range.</a:t>
            </a:r>
            <a:endParaRPr lang="zh-CN" altLang="zh-CN" sz="2400" b="1" dirty="0">
              <a:latin typeface="宋体" panose="02010600030101010101" pitchFamily="2" charset="-122"/>
              <a:cs typeface="宋体" panose="02010600030101010101" pitchFamily="2" charset="-122"/>
            </a:endParaRPr>
          </a:p>
        </p:txBody>
      </p:sp>
      <p:pic>
        <p:nvPicPr>
          <p:cNvPr id="7" name="图片 6" descr="图片包含 屏幕截图&#10;&#10;描述已自动生成">
            <a:extLst>
              <a:ext uri="{FF2B5EF4-FFF2-40B4-BE49-F238E27FC236}">
                <a16:creationId xmlns:a16="http://schemas.microsoft.com/office/drawing/2014/main" id="{F5D7555B-05F2-C247-9B88-17F1C1F7B582}"/>
              </a:ext>
            </a:extLst>
          </p:cNvPr>
          <p:cNvPicPr/>
          <p:nvPr/>
        </p:nvPicPr>
        <p:blipFill>
          <a:blip r:embed="rId4"/>
          <a:stretch>
            <a:fillRect/>
          </a:stretch>
        </p:blipFill>
        <p:spPr>
          <a:xfrm>
            <a:off x="5715001" y="2284930"/>
            <a:ext cx="2845941" cy="2081451"/>
          </a:xfrm>
          <a:prstGeom prst="rect">
            <a:avLst/>
          </a:prstGeom>
        </p:spPr>
      </p:pic>
    </p:spTree>
    <p:extLst>
      <p:ext uri="{BB962C8B-B14F-4D97-AF65-F5344CB8AC3E}">
        <p14:creationId xmlns:p14="http://schemas.microsoft.com/office/powerpoint/2010/main" val="153196800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6FDC88-E5C6-064B-A9D9-CD9FFFA47BC3}"/>
              </a:ext>
            </a:extLst>
          </p:cNvPr>
          <p:cNvSpPr/>
          <p:nvPr/>
        </p:nvSpPr>
        <p:spPr>
          <a:xfrm>
            <a:off x="572784" y="1226440"/>
            <a:ext cx="7998432" cy="523220"/>
          </a:xfrm>
          <a:prstGeom prst="rect">
            <a:avLst/>
          </a:prstGeom>
        </p:spPr>
        <p:txBody>
          <a:bodyPr wrap="square">
            <a:spAutoFit/>
          </a:bodyPr>
          <a:lstStyle/>
          <a:p>
            <a:pPr>
              <a:spcBef>
                <a:spcPts val="765"/>
              </a:spcBef>
              <a:spcAft>
                <a:spcPts val="0"/>
              </a:spcAft>
            </a:pPr>
            <a:r>
              <a:rPr lang="en-US" altLang="zh-CN" dirty="0">
                <a:latin typeface="Times New Roman" panose="02020603050405020304" pitchFamily="18" charset="0"/>
                <a:cs typeface="宋体" panose="02010600030101010101" pitchFamily="2" charset="-122"/>
              </a:rPr>
              <a:t>After calculating, we use matplotlib to visualize average sales volume distribution of commodities in different price ranges.</a:t>
            </a:r>
            <a:endParaRPr lang="zh-CN" altLang="zh-CN" sz="2400" b="1" dirty="0">
              <a:latin typeface="宋体" panose="02010600030101010101" pitchFamily="2" charset="-122"/>
              <a:cs typeface="宋体" panose="02010600030101010101" pitchFamily="2" charset="-122"/>
            </a:endParaRPr>
          </a:p>
        </p:txBody>
      </p:sp>
      <p:sp>
        <p:nvSpPr>
          <p:cNvPr id="3" name="矩形 2">
            <a:extLst>
              <a:ext uri="{FF2B5EF4-FFF2-40B4-BE49-F238E27FC236}">
                <a16:creationId xmlns:a16="http://schemas.microsoft.com/office/drawing/2014/main" id="{4D4E633B-3994-994E-856D-C2205E6EC408}"/>
              </a:ext>
            </a:extLst>
          </p:cNvPr>
          <p:cNvSpPr/>
          <p:nvPr/>
        </p:nvSpPr>
        <p:spPr>
          <a:xfrm>
            <a:off x="580489" y="450518"/>
            <a:ext cx="7548527" cy="646331"/>
          </a:xfrm>
          <a:prstGeom prst="rect">
            <a:avLst/>
          </a:prstGeom>
        </p:spPr>
        <p:txBody>
          <a:bodyPr wrap="square">
            <a:spAutoFit/>
          </a:bodyPr>
          <a:lstStyle/>
          <a:p>
            <a:pPr>
              <a:spcBef>
                <a:spcPts val="765"/>
              </a:spcBef>
              <a:spcAft>
                <a:spcPts val="0"/>
              </a:spcAft>
            </a:pPr>
            <a:r>
              <a:rPr lang="en-US" altLang="zh-CN" sz="1800" b="1" dirty="0">
                <a:solidFill>
                  <a:srgbClr val="004F8A"/>
                </a:solidFill>
                <a:latin typeface="微软雅黑" charset="0"/>
                <a:ea typeface="微软雅黑" charset="0"/>
              </a:rPr>
              <a:t>Average Sales Volume Distribution of Commodities in Different Price Ranges  </a:t>
            </a:r>
            <a:r>
              <a:rPr lang="en-US" altLang="zh-CN" sz="1800" b="1" dirty="0" err="1">
                <a:solidFill>
                  <a:srgbClr val="51B3CD"/>
                </a:solidFill>
                <a:latin typeface="微软雅黑" charset="0"/>
                <a:ea typeface="微软雅黑" charset="0"/>
              </a:rPr>
              <a:t>plt.bar</a:t>
            </a:r>
            <a:r>
              <a:rPr lang="en-US" altLang="zh-CN" sz="1800" b="1" dirty="0">
                <a:solidFill>
                  <a:srgbClr val="51B3CD"/>
                </a:solidFill>
                <a:latin typeface="微软雅黑" charset="0"/>
                <a:ea typeface="微软雅黑" charset="0"/>
              </a:rPr>
              <a:t>( )</a:t>
            </a:r>
            <a:endParaRPr lang="zh-CN" altLang="zh-CN" sz="1800" b="1" dirty="0">
              <a:solidFill>
                <a:srgbClr val="51B3CD"/>
              </a:solidFill>
              <a:latin typeface="微软雅黑" charset="0"/>
              <a:ea typeface="微软雅黑" charset="0"/>
            </a:endParaRPr>
          </a:p>
        </p:txBody>
      </p:sp>
      <p:sp>
        <p:nvSpPr>
          <p:cNvPr id="5" name="矩形 4">
            <a:extLst>
              <a:ext uri="{FF2B5EF4-FFF2-40B4-BE49-F238E27FC236}">
                <a16:creationId xmlns:a16="http://schemas.microsoft.com/office/drawing/2014/main" id="{1154BB8C-8229-D64E-9CFD-C8A69BD4EC5E}"/>
              </a:ext>
            </a:extLst>
          </p:cNvPr>
          <p:cNvSpPr/>
          <p:nvPr/>
        </p:nvSpPr>
        <p:spPr>
          <a:xfrm>
            <a:off x="580489" y="1749660"/>
            <a:ext cx="4566046" cy="2893100"/>
          </a:xfrm>
          <a:prstGeom prst="rect">
            <a:avLst/>
          </a:prstGeom>
        </p:spPr>
        <p:txBody>
          <a:bodyPr wrap="square">
            <a:spAutoFit/>
          </a:bodyPr>
          <a:lstStyle/>
          <a:p>
            <a:r>
              <a:rPr lang="en-US" altLang="zh-CN" b="1" dirty="0">
                <a:solidFill>
                  <a:srgbClr val="004F8A"/>
                </a:solidFill>
                <a:latin typeface="微软雅黑" charset="0"/>
                <a:ea typeface="微软雅黑" charset="0"/>
              </a:rPr>
              <a:t>Conclusion: </a:t>
            </a:r>
          </a:p>
          <a:p>
            <a:r>
              <a:rPr lang="en-US" altLang="zh-CN" dirty="0">
                <a:latin typeface="Times New Roman" panose="02020603050405020304" pitchFamily="18" charset="0"/>
                <a:ea typeface="DengXian" panose="02010600030101010101" pitchFamily="2" charset="-122"/>
              </a:rPr>
              <a:t>1.</a:t>
            </a:r>
            <a:r>
              <a:rPr lang="zh-CN" altLang="en-US" dirty="0">
                <a:latin typeface="Times New Roman" panose="02020603050405020304" pitchFamily="18" charset="0"/>
                <a:ea typeface="DengXian" panose="02010600030101010101" pitchFamily="2" charset="-122"/>
              </a:rPr>
              <a:t> </a:t>
            </a:r>
            <a:r>
              <a:rPr lang="en-US" altLang="zh-CN" dirty="0">
                <a:latin typeface="Times New Roman" panose="02020603050405020304" pitchFamily="18" charset="0"/>
                <a:ea typeface="DengXian" panose="02010600030101010101" pitchFamily="2" charset="-122"/>
              </a:rPr>
              <a:t>The average sales volume of goods with price between </a:t>
            </a:r>
            <a:r>
              <a:rPr lang="zh-CN" altLang="zh-CN"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dirty="0">
                <a:latin typeface="Times New Roman" panose="02020603050405020304" pitchFamily="18" charset="0"/>
                <a:ea typeface="DengXian" panose="02010600030101010101" pitchFamily="2" charset="-122"/>
              </a:rPr>
              <a:t>40-588 is the highest, followed by </a:t>
            </a:r>
            <a:r>
              <a:rPr lang="zh-CN" altLang="zh-CN"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dirty="0">
                <a:latin typeface="Times New Roman" panose="02020603050405020304" pitchFamily="18" charset="0"/>
                <a:ea typeface="DengXian" panose="02010600030101010101" pitchFamily="2" charset="-122"/>
              </a:rPr>
              <a:t>998-1380, and the lowest with price over </a:t>
            </a:r>
            <a:r>
              <a:rPr lang="zh-CN" altLang="zh-CN"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dirty="0">
                <a:latin typeface="Times New Roman" panose="02020603050405020304" pitchFamily="18" charset="0"/>
                <a:ea typeface="DengXian" panose="02010600030101010101" pitchFamily="2" charset="-122"/>
              </a:rPr>
              <a:t>6600; </a:t>
            </a:r>
          </a:p>
          <a:p>
            <a:r>
              <a:rPr lang="en-US" altLang="zh-CN" dirty="0">
                <a:latin typeface="Times New Roman" panose="02020603050405020304" pitchFamily="18" charset="0"/>
                <a:ea typeface="DengXian" panose="02010600030101010101" pitchFamily="2" charset="-122"/>
              </a:rPr>
              <a:t>2.</a:t>
            </a:r>
            <a:r>
              <a:rPr lang="zh-CN" altLang="en-US" dirty="0">
                <a:latin typeface="Times New Roman" panose="02020603050405020304" pitchFamily="18" charset="0"/>
                <a:ea typeface="DengXian" panose="02010600030101010101" pitchFamily="2" charset="-122"/>
              </a:rPr>
              <a:t> </a:t>
            </a:r>
            <a:r>
              <a:rPr lang="en-US" altLang="zh-CN" dirty="0">
                <a:latin typeface="Times New Roman" panose="02020603050405020304" pitchFamily="18" charset="0"/>
                <a:ea typeface="DengXian" panose="02010600030101010101" pitchFamily="2" charset="-122"/>
              </a:rPr>
              <a:t>Overall, it shows a downward trend.</a:t>
            </a:r>
            <a:r>
              <a:rPr lang="zh-CN" altLang="zh-CN" dirty="0"/>
              <a:t> </a:t>
            </a:r>
            <a:endParaRPr lang="en-US" altLang="zh-CN" dirty="0"/>
          </a:p>
          <a:p>
            <a:endParaRPr lang="en-US" altLang="zh-CN" dirty="0"/>
          </a:p>
          <a:p>
            <a:r>
              <a:rPr lang="en-US" altLang="zh-CN" b="1" dirty="0">
                <a:solidFill>
                  <a:srgbClr val="004F8A"/>
                </a:solidFill>
                <a:latin typeface="微软雅黑" charset="0"/>
                <a:ea typeface="微软雅黑" charset="0"/>
              </a:rPr>
              <a:t>Forecast: </a:t>
            </a:r>
          </a:p>
          <a:p>
            <a:r>
              <a:rPr lang="en-US" altLang="zh-CN" dirty="0"/>
              <a:t>In</a:t>
            </a:r>
            <a:r>
              <a:rPr lang="zh-CN" altLang="en-US" dirty="0"/>
              <a:t> </a:t>
            </a:r>
            <a:r>
              <a:rPr lang="en-US" altLang="zh-CN" dirty="0"/>
              <a:t>the future, the commodities with price range of </a:t>
            </a:r>
            <a:r>
              <a:rPr lang="zh-CN" altLang="en-US" dirty="0"/>
              <a:t>￥ </a:t>
            </a:r>
            <a:r>
              <a:rPr lang="en-US" altLang="zh-CN" dirty="0"/>
              <a:t>40-588 will continue to dominate, and most of the middle and low-end sofas will dominate the market. Businesses can find their own position and choose whether to benefit from the sales of middle-class consumers or provide expensive high-end sofas for a few people.</a:t>
            </a:r>
            <a:endParaRPr lang="zh-CN" altLang="en-US" dirty="0"/>
          </a:p>
        </p:txBody>
      </p:sp>
      <p:pic>
        <p:nvPicPr>
          <p:cNvPr id="7" name="图片 6">
            <a:extLst>
              <a:ext uri="{FF2B5EF4-FFF2-40B4-BE49-F238E27FC236}">
                <a16:creationId xmlns:a16="http://schemas.microsoft.com/office/drawing/2014/main" id="{3AC9CC3B-BA50-404C-83B6-3DDF87CE2250}"/>
              </a:ext>
            </a:extLst>
          </p:cNvPr>
          <p:cNvPicPr>
            <a:picLocks noChangeAspect="1"/>
          </p:cNvPicPr>
          <p:nvPr/>
        </p:nvPicPr>
        <p:blipFill>
          <a:blip r:embed="rId2"/>
          <a:stretch>
            <a:fillRect/>
          </a:stretch>
        </p:blipFill>
        <p:spPr>
          <a:xfrm>
            <a:off x="5232964" y="1616277"/>
            <a:ext cx="3330547" cy="927121"/>
          </a:xfrm>
          <a:prstGeom prst="rect">
            <a:avLst/>
          </a:prstGeom>
        </p:spPr>
      </p:pic>
      <p:pic>
        <p:nvPicPr>
          <p:cNvPr id="8" name="图片 7">
            <a:extLst>
              <a:ext uri="{FF2B5EF4-FFF2-40B4-BE49-F238E27FC236}">
                <a16:creationId xmlns:a16="http://schemas.microsoft.com/office/drawing/2014/main" id="{B3C7D171-0B0A-E04A-957F-B342E2B35D58}"/>
              </a:ext>
            </a:extLst>
          </p:cNvPr>
          <p:cNvPicPr>
            <a:picLocks noChangeAspect="1"/>
          </p:cNvPicPr>
          <p:nvPr/>
        </p:nvPicPr>
        <p:blipFill>
          <a:blip r:embed="rId3"/>
          <a:stretch>
            <a:fillRect/>
          </a:stretch>
        </p:blipFill>
        <p:spPr>
          <a:xfrm>
            <a:off x="5232964" y="2648282"/>
            <a:ext cx="3200400" cy="2044700"/>
          </a:xfrm>
          <a:prstGeom prst="rect">
            <a:avLst/>
          </a:prstGeom>
        </p:spPr>
      </p:pic>
    </p:spTree>
    <p:extLst>
      <p:ext uri="{BB962C8B-B14F-4D97-AF65-F5344CB8AC3E}">
        <p14:creationId xmlns:p14="http://schemas.microsoft.com/office/powerpoint/2010/main" val="256986708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49CB52-533F-F44E-9113-9846A7F39FC7}"/>
              </a:ext>
            </a:extLst>
          </p:cNvPr>
          <p:cNvSpPr/>
          <p:nvPr/>
        </p:nvSpPr>
        <p:spPr>
          <a:xfrm>
            <a:off x="3814127" y="409806"/>
            <a:ext cx="4794902" cy="646331"/>
          </a:xfrm>
          <a:prstGeom prst="rect">
            <a:avLst/>
          </a:prstGeom>
        </p:spPr>
        <p:txBody>
          <a:bodyPr wrap="none">
            <a:spAutoFit/>
          </a:bodyPr>
          <a:lstStyle/>
          <a:p>
            <a:r>
              <a:rPr lang="en-US" altLang="zh-CN" sz="1800" b="1" dirty="0">
                <a:solidFill>
                  <a:srgbClr val="004F8A"/>
                </a:solidFill>
                <a:latin typeface="微软雅黑" charset="0"/>
                <a:ea typeface="微软雅黑" charset="0"/>
              </a:rPr>
              <a:t>the Influence of Price on Sales Volume  </a:t>
            </a:r>
          </a:p>
          <a:p>
            <a:r>
              <a:rPr lang="en-US" altLang="zh-CN" sz="1800" b="1" dirty="0">
                <a:solidFill>
                  <a:srgbClr val="51B3CD"/>
                </a:solidFill>
                <a:latin typeface="微软雅黑" charset="0"/>
                <a:ea typeface="微软雅黑" charset="0"/>
              </a:rPr>
              <a:t>                          </a:t>
            </a:r>
            <a:r>
              <a:rPr lang="en-US" altLang="zh-CN" sz="1800" b="1" dirty="0" err="1">
                <a:solidFill>
                  <a:srgbClr val="51B3CD"/>
                </a:solidFill>
                <a:latin typeface="微软雅黑" charset="0"/>
                <a:ea typeface="微软雅黑" charset="0"/>
              </a:rPr>
              <a:t>ax.scatter</a:t>
            </a:r>
            <a:r>
              <a:rPr lang="en-US" altLang="zh-CN" sz="1800" b="1" dirty="0">
                <a:solidFill>
                  <a:srgbClr val="51B3CD"/>
                </a:solidFill>
                <a:latin typeface="微软雅黑" charset="0"/>
                <a:ea typeface="微软雅黑" charset="0"/>
              </a:rPr>
              <a:t>( )</a:t>
            </a:r>
            <a:r>
              <a:rPr lang="zh-CN" altLang="zh-CN" sz="1800" b="1" dirty="0">
                <a:solidFill>
                  <a:srgbClr val="51B3CD"/>
                </a:solidFill>
                <a:latin typeface="微软雅黑" charset="0"/>
                <a:ea typeface="微软雅黑" charset="0"/>
              </a:rPr>
              <a:t> </a:t>
            </a:r>
            <a:endParaRPr lang="zh-CN" altLang="en-US" sz="1800" b="1" dirty="0">
              <a:solidFill>
                <a:srgbClr val="51B3CD"/>
              </a:solidFill>
              <a:latin typeface="微软雅黑" charset="0"/>
              <a:ea typeface="微软雅黑" charset="0"/>
            </a:endParaRPr>
          </a:p>
        </p:txBody>
      </p:sp>
      <p:sp>
        <p:nvSpPr>
          <p:cNvPr id="3" name="矩形 2">
            <a:extLst>
              <a:ext uri="{FF2B5EF4-FFF2-40B4-BE49-F238E27FC236}">
                <a16:creationId xmlns:a16="http://schemas.microsoft.com/office/drawing/2014/main" id="{6C49A8DC-C7BF-EE44-91E4-3AA3CF7A6B6F}"/>
              </a:ext>
            </a:extLst>
          </p:cNvPr>
          <p:cNvSpPr/>
          <p:nvPr/>
        </p:nvSpPr>
        <p:spPr>
          <a:xfrm>
            <a:off x="3892268" y="1004781"/>
            <a:ext cx="4779061" cy="523220"/>
          </a:xfrm>
          <a:prstGeom prst="rect">
            <a:avLst/>
          </a:prstGeom>
        </p:spPr>
        <p:txBody>
          <a:bodyPr wrap="square">
            <a:spAutoFit/>
          </a:bodyPr>
          <a:lstStyle/>
          <a:p>
            <a:r>
              <a:rPr lang="en-US" altLang="zh-CN" dirty="0">
                <a:latin typeface="Times New Roman" panose="02020603050405020304" pitchFamily="18" charset="0"/>
                <a:ea typeface="DengXian" panose="02010600030101010101" pitchFamily="2" charset="-122"/>
              </a:rPr>
              <a:t>In order to make the visualization more intuitive, only considering products with price less than 20,000.</a:t>
            </a:r>
            <a:r>
              <a:rPr lang="zh-CN" altLang="zh-CN" dirty="0"/>
              <a:t> </a:t>
            </a:r>
            <a:endParaRPr lang="zh-CN" altLang="en-US" dirty="0"/>
          </a:p>
        </p:txBody>
      </p:sp>
      <p:pic>
        <p:nvPicPr>
          <p:cNvPr id="4" name="图片 3" descr="图片包含 屏幕截图&#10;&#10;描述已自动生成">
            <a:extLst>
              <a:ext uri="{FF2B5EF4-FFF2-40B4-BE49-F238E27FC236}">
                <a16:creationId xmlns:a16="http://schemas.microsoft.com/office/drawing/2014/main" id="{C8325832-E083-C645-89DC-6B26691A4D9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67771" y="409806"/>
            <a:ext cx="2094869" cy="1397067"/>
          </a:xfrm>
          <a:prstGeom prst="rect">
            <a:avLst/>
          </a:prstGeom>
        </p:spPr>
      </p:pic>
      <p:pic>
        <p:nvPicPr>
          <p:cNvPr id="5" name="图片 4" descr="图片包含 屏幕截图&#10;&#10;描述已自动生成">
            <a:extLst>
              <a:ext uri="{FF2B5EF4-FFF2-40B4-BE49-F238E27FC236}">
                <a16:creationId xmlns:a16="http://schemas.microsoft.com/office/drawing/2014/main" id="{6CCE04A3-2CB8-3446-BD5B-8AE1AA6DF03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67771" y="2072908"/>
            <a:ext cx="2157877" cy="699036"/>
          </a:xfrm>
          <a:prstGeom prst="rect">
            <a:avLst/>
          </a:prstGeom>
        </p:spPr>
      </p:pic>
      <p:pic>
        <p:nvPicPr>
          <p:cNvPr id="6" name="图片 5" descr="/var/folders/r9/gy6x9k3s03x7vxp9wxmlq3100000gn/T/com.microsoft.Word/Content.MSO/E2C947E0.tmp">
            <a:extLst>
              <a:ext uri="{FF2B5EF4-FFF2-40B4-BE49-F238E27FC236}">
                <a16:creationId xmlns:a16="http://schemas.microsoft.com/office/drawing/2014/main" id="{9BA21D5E-3016-304F-AE06-36CD0F830EA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632" y="2932784"/>
            <a:ext cx="2657145" cy="1973547"/>
          </a:xfrm>
          <a:prstGeom prst="rect">
            <a:avLst/>
          </a:prstGeom>
          <a:noFill/>
          <a:ln>
            <a:noFill/>
          </a:ln>
        </p:spPr>
      </p:pic>
      <p:sp>
        <p:nvSpPr>
          <p:cNvPr id="7" name="矩形 6">
            <a:extLst>
              <a:ext uri="{FF2B5EF4-FFF2-40B4-BE49-F238E27FC236}">
                <a16:creationId xmlns:a16="http://schemas.microsoft.com/office/drawing/2014/main" id="{CBED0459-8327-6744-9C1D-47DDFC37350E}"/>
              </a:ext>
            </a:extLst>
          </p:cNvPr>
          <p:cNvSpPr/>
          <p:nvPr/>
        </p:nvSpPr>
        <p:spPr>
          <a:xfrm>
            <a:off x="3814127" y="1806873"/>
            <a:ext cx="4703454" cy="2462213"/>
          </a:xfrm>
          <a:prstGeom prst="rect">
            <a:avLst/>
          </a:prstGeom>
        </p:spPr>
        <p:txBody>
          <a:bodyPr wrap="square">
            <a:spAutoFit/>
          </a:bodyPr>
          <a:lstStyle/>
          <a:p>
            <a:r>
              <a:rPr lang="en-US" altLang="zh-CN" b="1" dirty="0">
                <a:solidFill>
                  <a:srgbClr val="004F8A"/>
                </a:solidFill>
                <a:latin typeface="微软雅黑" charset="0"/>
                <a:ea typeface="微软雅黑" charset="0"/>
              </a:rPr>
              <a:t>Conclusion: </a:t>
            </a:r>
          </a:p>
          <a:p>
            <a:pPr marL="342900" indent="-342900">
              <a:buAutoNum type="arabicPeriod"/>
            </a:pPr>
            <a:r>
              <a:rPr lang="en-US" altLang="zh-CN" dirty="0">
                <a:latin typeface="Times New Roman" panose="02020603050405020304" pitchFamily="18" charset="0"/>
                <a:ea typeface="DengXian" panose="02010600030101010101" pitchFamily="2" charset="-122"/>
              </a:rPr>
              <a:t>General trend: the lower the price of a commodity, the higher its sales volume. </a:t>
            </a:r>
          </a:p>
          <a:p>
            <a:pPr marL="342900" indent="-342900">
              <a:buAutoNum type="arabicPeriod"/>
            </a:pPr>
            <a:r>
              <a:rPr lang="en-US" altLang="zh-CN" dirty="0">
                <a:latin typeface="Times New Roman" panose="02020603050405020304" pitchFamily="18" charset="0"/>
                <a:ea typeface="DengXian" panose="02010600030101010101" pitchFamily="2" charset="-122"/>
              </a:rPr>
              <a:t>Commodity with a price range of </a:t>
            </a:r>
            <a:r>
              <a:rPr lang="zh-CN" altLang="zh-CN"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dirty="0">
                <a:latin typeface="Times New Roman" panose="02020603050405020304" pitchFamily="18" charset="0"/>
                <a:ea typeface="DengXian" panose="02010600030101010101" pitchFamily="2" charset="-122"/>
              </a:rPr>
              <a:t>0-4000 are easier to sell.</a:t>
            </a:r>
          </a:p>
          <a:p>
            <a:endParaRPr lang="en-US" altLang="zh-CN" dirty="0">
              <a:latin typeface="Times New Roman" panose="02020603050405020304" pitchFamily="18" charset="0"/>
              <a:ea typeface="DengXian" panose="02010600030101010101" pitchFamily="2" charset="-122"/>
            </a:endParaRPr>
          </a:p>
          <a:p>
            <a:r>
              <a:rPr lang="en-US" altLang="zh-CN" b="1" dirty="0">
                <a:solidFill>
                  <a:srgbClr val="004F8A"/>
                </a:solidFill>
                <a:latin typeface="微软雅黑" charset="0"/>
                <a:ea typeface="微软雅黑" charset="0"/>
              </a:rPr>
              <a:t>Forecast: </a:t>
            </a:r>
          </a:p>
          <a:p>
            <a:r>
              <a:rPr lang="en-US" altLang="zh-CN" dirty="0">
                <a:latin typeface="Times New Roman" panose="02020603050405020304" pitchFamily="18" charset="0"/>
                <a:ea typeface="DengXian" panose="02010600030101010101" pitchFamily="2" charset="-122"/>
              </a:rPr>
              <a:t>Most</a:t>
            </a:r>
            <a:r>
              <a:rPr lang="zh-CN" altLang="en-US" dirty="0">
                <a:latin typeface="Times New Roman" panose="02020603050405020304" pitchFamily="18" charset="0"/>
                <a:ea typeface="DengXian" panose="02010600030101010101" pitchFamily="2" charset="-122"/>
              </a:rPr>
              <a:t> </a:t>
            </a:r>
            <a:r>
              <a:rPr lang="en-US" altLang="zh-CN" dirty="0">
                <a:latin typeface="Times New Roman" panose="02020603050405020304" pitchFamily="18" charset="0"/>
                <a:ea typeface="DengXian" panose="02010600030101010101" pitchFamily="2" charset="-122"/>
              </a:rPr>
              <a:t>businesses will choose to provide middle and low-end sofas to middle-class consumers, of course, there will be a relatively small number of businesses dedicated to selling expensive high-end sofas for specific consumers.</a:t>
            </a:r>
            <a:endParaRPr lang="zh-CN" altLang="en-US" dirty="0"/>
          </a:p>
        </p:txBody>
      </p:sp>
    </p:spTree>
    <p:extLst>
      <p:ext uri="{BB962C8B-B14F-4D97-AF65-F5344CB8AC3E}">
        <p14:creationId xmlns:p14="http://schemas.microsoft.com/office/powerpoint/2010/main" val="291534849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9EDB23-26F1-F446-9A9D-CE5AB8D4D54F}"/>
              </a:ext>
            </a:extLst>
          </p:cNvPr>
          <p:cNvSpPr/>
          <p:nvPr/>
        </p:nvSpPr>
        <p:spPr>
          <a:xfrm>
            <a:off x="613128" y="434950"/>
            <a:ext cx="5375189" cy="369332"/>
          </a:xfrm>
          <a:prstGeom prst="rect">
            <a:avLst/>
          </a:prstGeom>
        </p:spPr>
        <p:txBody>
          <a:bodyPr wrap="none">
            <a:spAutoFit/>
          </a:bodyPr>
          <a:lstStyle/>
          <a:p>
            <a:pPr>
              <a:spcBef>
                <a:spcPts val="765"/>
              </a:spcBef>
              <a:spcAft>
                <a:spcPts val="0"/>
              </a:spcAft>
            </a:pPr>
            <a:r>
              <a:rPr lang="en-US" altLang="zh-CN" sz="1800" b="1" dirty="0">
                <a:solidFill>
                  <a:srgbClr val="004F8A"/>
                </a:solidFill>
                <a:latin typeface="微软雅黑" charset="0"/>
                <a:ea typeface="微软雅黑" charset="0"/>
              </a:rPr>
              <a:t>the Influence of Price on Sales  </a:t>
            </a:r>
            <a:r>
              <a:rPr lang="en-US" altLang="zh-CN" sz="1800" b="1" dirty="0" err="1">
                <a:solidFill>
                  <a:srgbClr val="51B3CD"/>
                </a:solidFill>
                <a:latin typeface="微软雅黑" charset="0"/>
                <a:ea typeface="微软雅黑" charset="0"/>
              </a:rPr>
              <a:t>sns.regplot</a:t>
            </a:r>
            <a:r>
              <a:rPr lang="en-US" altLang="zh-CN" sz="1800" b="1" dirty="0">
                <a:solidFill>
                  <a:srgbClr val="51B3CD"/>
                </a:solidFill>
                <a:latin typeface="微软雅黑" charset="0"/>
                <a:ea typeface="微软雅黑" charset="0"/>
              </a:rPr>
              <a:t>( )</a:t>
            </a:r>
            <a:endParaRPr lang="zh-CN" altLang="zh-CN" sz="1800" b="1" dirty="0">
              <a:solidFill>
                <a:srgbClr val="51B3CD"/>
              </a:solidFill>
              <a:latin typeface="微软雅黑" charset="0"/>
              <a:ea typeface="微软雅黑" charset="0"/>
            </a:endParaRPr>
          </a:p>
        </p:txBody>
      </p:sp>
      <p:sp>
        <p:nvSpPr>
          <p:cNvPr id="3" name="矩形 2">
            <a:extLst>
              <a:ext uri="{FF2B5EF4-FFF2-40B4-BE49-F238E27FC236}">
                <a16:creationId xmlns:a16="http://schemas.microsoft.com/office/drawing/2014/main" id="{B74BBF20-BAEF-DA46-8E96-C2DB53383DFF}"/>
              </a:ext>
            </a:extLst>
          </p:cNvPr>
          <p:cNvSpPr/>
          <p:nvPr/>
        </p:nvSpPr>
        <p:spPr>
          <a:xfrm>
            <a:off x="613128" y="804282"/>
            <a:ext cx="6231276" cy="307777"/>
          </a:xfrm>
          <a:prstGeom prst="rect">
            <a:avLst/>
          </a:prstGeom>
        </p:spPr>
        <p:txBody>
          <a:bodyPr wrap="square">
            <a:spAutoFit/>
          </a:bodyPr>
          <a:lstStyle/>
          <a:p>
            <a:r>
              <a:rPr lang="en-US" altLang="zh-CN" kern="0" dirty="0">
                <a:latin typeface="Times New Roman" panose="02020603050405020304" pitchFamily="18" charset="0"/>
                <a:cs typeface="Times New Roman" panose="02020603050405020304" pitchFamily="18" charset="0"/>
              </a:rPr>
              <a:t>Use Seaborn library to visualize and analyze the influence of price on sales.</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6DFD440-F31F-2E41-8D1E-0F251CA0278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90085" y="1317903"/>
            <a:ext cx="3382058" cy="565599"/>
          </a:xfrm>
          <a:prstGeom prst="rect">
            <a:avLst/>
          </a:prstGeom>
        </p:spPr>
      </p:pic>
      <p:pic>
        <p:nvPicPr>
          <p:cNvPr id="5" name="图片 4" descr="/var/folders/r9/gy6x9k3s03x7vxp9wxmlq3100000gn/T/com.microsoft.Word/Content.MSO/D23C11F4.tmp">
            <a:extLst>
              <a:ext uri="{FF2B5EF4-FFF2-40B4-BE49-F238E27FC236}">
                <a16:creationId xmlns:a16="http://schemas.microsoft.com/office/drawing/2014/main" id="{9E89C30A-9DB8-FB4E-9B29-357BF9F6980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1858" y="1400590"/>
            <a:ext cx="2607881" cy="2216669"/>
          </a:xfrm>
          <a:prstGeom prst="rect">
            <a:avLst/>
          </a:prstGeom>
          <a:noFill/>
          <a:ln>
            <a:noFill/>
          </a:ln>
        </p:spPr>
      </p:pic>
      <p:sp>
        <p:nvSpPr>
          <p:cNvPr id="6" name="矩形 5">
            <a:extLst>
              <a:ext uri="{FF2B5EF4-FFF2-40B4-BE49-F238E27FC236}">
                <a16:creationId xmlns:a16="http://schemas.microsoft.com/office/drawing/2014/main" id="{FE70C1C2-3DEF-AF40-97F2-ECB84AB62C17}"/>
              </a:ext>
            </a:extLst>
          </p:cNvPr>
          <p:cNvSpPr/>
          <p:nvPr/>
        </p:nvSpPr>
        <p:spPr>
          <a:xfrm>
            <a:off x="690085" y="2099508"/>
            <a:ext cx="3536069" cy="1600438"/>
          </a:xfrm>
          <a:prstGeom prst="rect">
            <a:avLst/>
          </a:prstGeom>
        </p:spPr>
        <p:txBody>
          <a:bodyPr wrap="square">
            <a:spAutoFit/>
          </a:bodyPr>
          <a:lstStyle/>
          <a:p>
            <a:r>
              <a:rPr lang="en-US" altLang="zh-CN" b="1" dirty="0">
                <a:solidFill>
                  <a:srgbClr val="004F8A"/>
                </a:solidFill>
                <a:latin typeface="微软雅黑" charset="0"/>
                <a:ea typeface="微软雅黑" charset="0"/>
              </a:rPr>
              <a:t>Conclusion: </a:t>
            </a:r>
          </a:p>
          <a:p>
            <a:r>
              <a:rPr lang="en-US" altLang="zh-CN" kern="0" dirty="0">
                <a:latin typeface="Times New Roman" panose="02020603050405020304" pitchFamily="18" charset="0"/>
              </a:rPr>
              <a:t>1.</a:t>
            </a:r>
            <a:r>
              <a:rPr lang="zh-CN" altLang="en-US" kern="0" dirty="0">
                <a:latin typeface="Times New Roman" panose="02020603050405020304" pitchFamily="18" charset="0"/>
              </a:rPr>
              <a:t> </a:t>
            </a:r>
            <a:r>
              <a:rPr lang="en-US" altLang="zh-CN" kern="0" dirty="0">
                <a:latin typeface="Times New Roman" panose="02020603050405020304" pitchFamily="18" charset="0"/>
              </a:rPr>
              <a:t>General trend: as can be seen from the linear regression fitting line, with the increase of price, the total sales shows an upward trend. </a:t>
            </a:r>
          </a:p>
          <a:p>
            <a:r>
              <a:rPr lang="en-US" altLang="zh-CN" kern="0" dirty="0">
                <a:latin typeface="Times New Roman" panose="02020603050405020304" pitchFamily="18" charset="0"/>
              </a:rPr>
              <a:t>2.</a:t>
            </a:r>
            <a:r>
              <a:rPr lang="zh-CN" altLang="en-US" kern="0" dirty="0">
                <a:latin typeface="Times New Roman" panose="02020603050405020304" pitchFamily="18" charset="0"/>
              </a:rPr>
              <a:t> </a:t>
            </a:r>
            <a:r>
              <a:rPr lang="en-US" altLang="zh-CN" kern="0" dirty="0">
                <a:latin typeface="Times New Roman" panose="02020603050405020304" pitchFamily="18" charset="0"/>
              </a:rPr>
              <a:t>The prices of most commodities are low, and the total sales is also low.</a:t>
            </a:r>
            <a:r>
              <a:rPr lang="zh-CN" altLang="zh-CN" dirty="0"/>
              <a:t> </a:t>
            </a:r>
            <a:endParaRPr lang="en-US" altLang="zh-CN" dirty="0"/>
          </a:p>
        </p:txBody>
      </p:sp>
      <p:sp>
        <p:nvSpPr>
          <p:cNvPr id="7" name="矩形 6">
            <a:extLst>
              <a:ext uri="{FF2B5EF4-FFF2-40B4-BE49-F238E27FC236}">
                <a16:creationId xmlns:a16="http://schemas.microsoft.com/office/drawing/2014/main" id="{8B6A1928-74D0-9D4D-BC85-4D1994853D0E}"/>
              </a:ext>
            </a:extLst>
          </p:cNvPr>
          <p:cNvSpPr/>
          <p:nvPr/>
        </p:nvSpPr>
        <p:spPr>
          <a:xfrm>
            <a:off x="613128" y="3905790"/>
            <a:ext cx="8182914" cy="954107"/>
          </a:xfrm>
          <a:prstGeom prst="rect">
            <a:avLst/>
          </a:prstGeom>
        </p:spPr>
        <p:txBody>
          <a:bodyPr wrap="square">
            <a:spAutoFit/>
          </a:bodyPr>
          <a:lstStyle/>
          <a:p>
            <a:r>
              <a:rPr lang="en-US" altLang="zh-CN" b="1" dirty="0">
                <a:solidFill>
                  <a:srgbClr val="004F8A"/>
                </a:solidFill>
                <a:latin typeface="微软雅黑" charset="0"/>
                <a:ea typeface="微软雅黑" charset="0"/>
              </a:rPr>
              <a:t>Forecast: </a:t>
            </a:r>
          </a:p>
          <a:p>
            <a:r>
              <a:rPr lang="en-US" altLang="zh-CN" dirty="0"/>
              <a:t>low and medium-end sofas with relatively low prices are favored by consumers. According to the conclusion, we can see that most consumers are not very sensitive to the price, and businesses can get benefits by increasing the price appropriately.</a:t>
            </a:r>
          </a:p>
        </p:txBody>
      </p:sp>
    </p:spTree>
    <p:extLst>
      <p:ext uri="{BB962C8B-B14F-4D97-AF65-F5344CB8AC3E}">
        <p14:creationId xmlns:p14="http://schemas.microsoft.com/office/powerpoint/2010/main" val="106331874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BE060F-BD27-FD43-810F-56D661A589BF}"/>
              </a:ext>
            </a:extLst>
          </p:cNvPr>
          <p:cNvSpPr/>
          <p:nvPr/>
        </p:nvSpPr>
        <p:spPr>
          <a:xfrm>
            <a:off x="589534" y="434949"/>
            <a:ext cx="5977919" cy="369332"/>
          </a:xfrm>
          <a:prstGeom prst="rect">
            <a:avLst/>
          </a:prstGeom>
        </p:spPr>
        <p:txBody>
          <a:bodyPr wrap="none">
            <a:spAutoFit/>
          </a:bodyPr>
          <a:lstStyle/>
          <a:p>
            <a:pPr>
              <a:spcBef>
                <a:spcPts val="765"/>
              </a:spcBef>
              <a:spcAft>
                <a:spcPts val="0"/>
              </a:spcAft>
            </a:pPr>
            <a:r>
              <a:rPr lang="en-US" altLang="zh-CN" sz="1800" b="1" dirty="0">
                <a:solidFill>
                  <a:srgbClr val="004F8A"/>
                </a:solidFill>
                <a:latin typeface="微软雅黑" charset="0"/>
                <a:ea typeface="微软雅黑" charset="0"/>
              </a:rPr>
              <a:t>the Regional Distribution of Commodities  </a:t>
            </a:r>
            <a:r>
              <a:rPr lang="en-US" altLang="zh-CN" sz="1800" b="1" dirty="0">
                <a:solidFill>
                  <a:srgbClr val="51B3CD"/>
                </a:solidFill>
                <a:latin typeface="微软雅黑" charset="0"/>
                <a:ea typeface="微软雅黑" charset="0"/>
              </a:rPr>
              <a:t>.plot( )</a:t>
            </a:r>
            <a:endParaRPr lang="zh-CN" altLang="zh-CN" sz="1800" b="1" dirty="0">
              <a:solidFill>
                <a:srgbClr val="51B3CD"/>
              </a:solidFill>
              <a:latin typeface="微软雅黑" charset="0"/>
              <a:ea typeface="微软雅黑" charset="0"/>
            </a:endParaRPr>
          </a:p>
        </p:txBody>
      </p:sp>
      <p:sp>
        <p:nvSpPr>
          <p:cNvPr id="3" name="矩形 2">
            <a:extLst>
              <a:ext uri="{FF2B5EF4-FFF2-40B4-BE49-F238E27FC236}">
                <a16:creationId xmlns:a16="http://schemas.microsoft.com/office/drawing/2014/main" id="{37CA209D-22E2-1C45-9645-A6C60DDB3C02}"/>
              </a:ext>
            </a:extLst>
          </p:cNvPr>
          <p:cNvSpPr/>
          <p:nvPr/>
        </p:nvSpPr>
        <p:spPr>
          <a:xfrm>
            <a:off x="589534" y="804281"/>
            <a:ext cx="4732274" cy="523220"/>
          </a:xfrm>
          <a:prstGeom prst="rect">
            <a:avLst/>
          </a:prstGeom>
        </p:spPr>
        <p:txBody>
          <a:bodyPr wrap="square">
            <a:spAutoFit/>
          </a:bodyPr>
          <a:lstStyle/>
          <a:p>
            <a:pPr>
              <a:spcBef>
                <a:spcPts val="765"/>
              </a:spcBef>
              <a:spcAft>
                <a:spcPts val="0"/>
              </a:spcAft>
            </a:pPr>
            <a:r>
              <a:rPr lang="en-US" altLang="zh-CN" dirty="0">
                <a:latin typeface="Times New Roman" panose="02020603050405020304" pitchFamily="18" charset="0"/>
                <a:cs typeface="宋体" panose="02010600030101010101" pitchFamily="2" charset="-122"/>
              </a:rPr>
              <a:t>Use </a:t>
            </a:r>
            <a:r>
              <a:rPr lang="en-US" altLang="zh-CN" dirty="0" err="1">
                <a:latin typeface="Times New Roman" panose="02020603050405020304" pitchFamily="18" charset="0"/>
                <a:cs typeface="宋体" panose="02010600030101010101" pitchFamily="2" charset="-122"/>
              </a:rPr>
              <a:t>Numpy</a:t>
            </a:r>
            <a:r>
              <a:rPr lang="en-US" altLang="zh-CN" dirty="0">
                <a:latin typeface="Times New Roman" panose="02020603050405020304" pitchFamily="18" charset="0"/>
                <a:cs typeface="宋体" panose="02010600030101010101" pitchFamily="2" charset="-122"/>
              </a:rPr>
              <a:t> and Matplotlib to visualize and analyze the regional distribution of commodities.</a:t>
            </a:r>
            <a:endParaRPr lang="zh-CN" altLang="zh-CN" sz="2400" b="1" dirty="0">
              <a:latin typeface="宋体" panose="02010600030101010101" pitchFamily="2" charset="-122"/>
              <a:cs typeface="宋体" panose="02010600030101010101" pitchFamily="2" charset="-122"/>
            </a:endParaRPr>
          </a:p>
        </p:txBody>
      </p:sp>
      <p:pic>
        <p:nvPicPr>
          <p:cNvPr id="4" name="图片 3" descr="图片包含 屏幕截图&#10;&#10;描述已自动生成">
            <a:extLst>
              <a:ext uri="{FF2B5EF4-FFF2-40B4-BE49-F238E27FC236}">
                <a16:creationId xmlns:a16="http://schemas.microsoft.com/office/drawing/2014/main" id="{4FED3E1A-2567-0343-94EA-DD5C9715517C}"/>
              </a:ext>
            </a:extLst>
          </p:cNvPr>
          <p:cNvPicPr/>
          <p:nvPr/>
        </p:nvPicPr>
        <p:blipFill>
          <a:blip r:embed="rId2"/>
          <a:stretch>
            <a:fillRect/>
          </a:stretch>
        </p:blipFill>
        <p:spPr>
          <a:xfrm>
            <a:off x="964438" y="1424511"/>
            <a:ext cx="1103503" cy="806762"/>
          </a:xfrm>
          <a:prstGeom prst="rect">
            <a:avLst/>
          </a:prstGeom>
        </p:spPr>
      </p:pic>
      <p:pic>
        <p:nvPicPr>
          <p:cNvPr id="5" name="图片 4" descr="图片包含 屏幕截图&#10;&#10;描述已自动生成">
            <a:extLst>
              <a:ext uri="{FF2B5EF4-FFF2-40B4-BE49-F238E27FC236}">
                <a16:creationId xmlns:a16="http://schemas.microsoft.com/office/drawing/2014/main" id="{889A893E-8687-B34D-A55E-C67161EC753B}"/>
              </a:ext>
            </a:extLst>
          </p:cNvPr>
          <p:cNvPicPr/>
          <p:nvPr/>
        </p:nvPicPr>
        <p:blipFill>
          <a:blip r:embed="rId3"/>
          <a:stretch>
            <a:fillRect/>
          </a:stretch>
        </p:blipFill>
        <p:spPr>
          <a:xfrm>
            <a:off x="2913708" y="1395070"/>
            <a:ext cx="2408100" cy="912605"/>
          </a:xfrm>
          <a:prstGeom prst="rect">
            <a:avLst/>
          </a:prstGeom>
        </p:spPr>
      </p:pic>
      <p:pic>
        <p:nvPicPr>
          <p:cNvPr id="6" name="图片 5" descr="/var/folders/r9/gy6x9k3s03x7vxp9wxmlq3100000gn/T/com.microsoft.Word/Content.MSO/3994F022.tmp">
            <a:extLst>
              <a:ext uri="{FF2B5EF4-FFF2-40B4-BE49-F238E27FC236}">
                <a16:creationId xmlns:a16="http://schemas.microsoft.com/office/drawing/2014/main" id="{4113038A-2BBF-2F4B-9BC0-07933A2D2F6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390" y="804281"/>
            <a:ext cx="2603156" cy="1701592"/>
          </a:xfrm>
          <a:prstGeom prst="rect">
            <a:avLst/>
          </a:prstGeom>
          <a:noFill/>
          <a:ln>
            <a:noFill/>
          </a:ln>
        </p:spPr>
      </p:pic>
      <p:sp>
        <p:nvSpPr>
          <p:cNvPr id="11" name="矩形 10">
            <a:extLst>
              <a:ext uri="{FF2B5EF4-FFF2-40B4-BE49-F238E27FC236}">
                <a16:creationId xmlns:a16="http://schemas.microsoft.com/office/drawing/2014/main" id="{3550C60B-6A83-C241-AA7D-A73AC1760F29}"/>
              </a:ext>
            </a:extLst>
          </p:cNvPr>
          <p:cNvSpPr/>
          <p:nvPr/>
        </p:nvSpPr>
        <p:spPr>
          <a:xfrm>
            <a:off x="589534" y="2571750"/>
            <a:ext cx="7653400" cy="738664"/>
          </a:xfrm>
          <a:prstGeom prst="rect">
            <a:avLst/>
          </a:prstGeom>
        </p:spPr>
        <p:txBody>
          <a:bodyPr wrap="square">
            <a:spAutoFit/>
          </a:bodyPr>
          <a:lstStyle/>
          <a:p>
            <a:r>
              <a:rPr lang="en-US" altLang="zh-CN" kern="0" dirty="0">
                <a:latin typeface="Times New Roman" panose="02020603050405020304" pitchFamily="18" charset="0"/>
                <a:cs typeface="Times New Roman" panose="02020603050405020304" pitchFamily="18" charset="0"/>
              </a:rPr>
              <a:t>We realize visualization of geographic information and commodities information by import map from </a:t>
            </a:r>
            <a:r>
              <a:rPr lang="en-US" altLang="zh-CN" kern="0" dirty="0" err="1">
                <a:latin typeface="Times New Roman" panose="02020603050405020304" pitchFamily="18" charset="0"/>
                <a:cs typeface="Times New Roman" panose="02020603050405020304" pitchFamily="18" charset="0"/>
              </a:rPr>
              <a:t>pyecharts</a:t>
            </a:r>
            <a:r>
              <a:rPr lang="en-US" altLang="zh-CN" kern="0" dirty="0">
                <a:latin typeface="Times New Roman" panose="02020603050405020304" pitchFamily="18" charset="0"/>
                <a:cs typeface="Times New Roman" panose="02020603050405020304" pitchFamily="18" charset="0"/>
              </a:rPr>
              <a:t> library. It has the dynamic characteristic and interactive feature. So that can make our visualization more interesting attractive and efficient.</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0058EBD7-818E-6D47-BFEC-063E973AA9A5}"/>
              </a:ext>
            </a:extLst>
          </p:cNvPr>
          <p:cNvPicPr>
            <a:picLocks noChangeAspect="1"/>
          </p:cNvPicPr>
          <p:nvPr/>
        </p:nvPicPr>
        <p:blipFill>
          <a:blip r:embed="rId5"/>
          <a:stretch>
            <a:fillRect/>
          </a:stretch>
        </p:blipFill>
        <p:spPr>
          <a:xfrm>
            <a:off x="1799930" y="3442169"/>
            <a:ext cx="4635655" cy="1342661"/>
          </a:xfrm>
          <a:prstGeom prst="rect">
            <a:avLst/>
          </a:prstGeom>
        </p:spPr>
      </p:pic>
    </p:spTree>
    <p:extLst>
      <p:ext uri="{BB962C8B-B14F-4D97-AF65-F5344CB8AC3E}">
        <p14:creationId xmlns:p14="http://schemas.microsoft.com/office/powerpoint/2010/main" val="142946824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754B1B-F459-4F49-BA9E-D40A773C60EA}"/>
              </a:ext>
            </a:extLst>
          </p:cNvPr>
          <p:cNvSpPr/>
          <p:nvPr/>
        </p:nvSpPr>
        <p:spPr>
          <a:xfrm>
            <a:off x="754934" y="373305"/>
            <a:ext cx="1712777" cy="369332"/>
          </a:xfrm>
          <a:prstGeom prst="rect">
            <a:avLst/>
          </a:prstGeom>
        </p:spPr>
        <p:txBody>
          <a:bodyPr wrap="none">
            <a:spAutoFit/>
          </a:bodyPr>
          <a:lstStyle/>
          <a:p>
            <a:r>
              <a:rPr lang="en-US" altLang="zh-CN" sz="1800" b="1" dirty="0">
                <a:solidFill>
                  <a:srgbClr val="004F8A"/>
                </a:solidFill>
                <a:latin typeface="微软雅黑" charset="0"/>
                <a:ea typeface="微软雅黑" charset="0"/>
              </a:rPr>
              <a:t>Introduction </a:t>
            </a:r>
            <a:endParaRPr lang="zh-CN" altLang="zh-CN" sz="1800" b="1" dirty="0">
              <a:solidFill>
                <a:srgbClr val="004F8A"/>
              </a:solidFill>
              <a:latin typeface="微软雅黑" charset="0"/>
              <a:ea typeface="微软雅黑" charset="0"/>
            </a:endParaRPr>
          </a:p>
        </p:txBody>
      </p:sp>
      <p:sp>
        <p:nvSpPr>
          <p:cNvPr id="3" name="矩形 2">
            <a:extLst>
              <a:ext uri="{FF2B5EF4-FFF2-40B4-BE49-F238E27FC236}">
                <a16:creationId xmlns:a16="http://schemas.microsoft.com/office/drawing/2014/main" id="{5D4DF496-1C8A-EE40-B234-910C3BBC55C3}"/>
              </a:ext>
            </a:extLst>
          </p:cNvPr>
          <p:cNvSpPr/>
          <p:nvPr/>
        </p:nvSpPr>
        <p:spPr>
          <a:xfrm>
            <a:off x="559724" y="2492745"/>
            <a:ext cx="6940409" cy="2031325"/>
          </a:xfrm>
          <a:prstGeom prst="rect">
            <a:avLst/>
          </a:prstGeom>
        </p:spPr>
        <p:txBody>
          <a:bodyPr wrap="square">
            <a:spAutoFit/>
          </a:bodyPr>
          <a:lstStyle/>
          <a:p>
            <a:pPr defTabSz="914400" eaLnBrk="0" fontAlgn="base" hangingPunct="0">
              <a:spcBef>
                <a:spcPct val="0"/>
              </a:spcBef>
              <a:spcAft>
                <a:spcPct val="0"/>
              </a:spcAft>
            </a:pPr>
            <a:r>
              <a:rPr lang="en-US" altLang="zh-CN" b="1" dirty="0">
                <a:solidFill>
                  <a:srgbClr val="004F8A"/>
                </a:solidFill>
                <a:latin typeface="微软雅黑" charset="0"/>
                <a:ea typeface="微软雅黑" charset="0"/>
              </a:rPr>
              <a:t>2. Purpose </a:t>
            </a:r>
            <a:endParaRPr lang="zh-CN" altLang="zh-CN" b="1" dirty="0">
              <a:solidFill>
                <a:srgbClr val="004F8A"/>
              </a:solidFill>
              <a:latin typeface="微软雅黑" charset="0"/>
              <a:ea typeface="微软雅黑" charset="0"/>
            </a:endParaRP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Text analysis of commodity title, word cloud visualization;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Statistical analysis of sales corresponding to different keywords word;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Analysis of commodity price distribution;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Analysis of sales distribution of goods;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Average sales distribution of commodities in different price ranges;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Analysis of the impact of commodity price on sales volume;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Analysis of the impact of commodity price on sales;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Average sales distribution of goods in different provinces.</a:t>
            </a:r>
            <a:endParaRPr lang="zh-CN" altLang="zh-CN" sz="1200" kern="1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55F2F327-4284-064A-8655-D742C3EE6CD6}"/>
              </a:ext>
            </a:extLst>
          </p:cNvPr>
          <p:cNvSpPr/>
          <p:nvPr/>
        </p:nvSpPr>
        <p:spPr>
          <a:xfrm>
            <a:off x="559724" y="1009848"/>
            <a:ext cx="7782891" cy="954107"/>
          </a:xfrm>
          <a:prstGeom prst="rect">
            <a:avLst/>
          </a:prstGeom>
        </p:spPr>
        <p:txBody>
          <a:bodyPr wrap="square">
            <a:spAutoFit/>
          </a:bodyPr>
          <a:lstStyle/>
          <a:p>
            <a:pPr defTabSz="914400" eaLnBrk="0" fontAlgn="base" hangingPunct="0">
              <a:spcBef>
                <a:spcPct val="0"/>
              </a:spcBef>
              <a:spcAft>
                <a:spcPct val="0"/>
              </a:spcAft>
            </a:pPr>
            <a:r>
              <a:rPr lang="en-US" altLang="zh-CN" b="1" dirty="0">
                <a:solidFill>
                  <a:srgbClr val="004F8A"/>
                </a:solidFill>
                <a:latin typeface="微软雅黑" charset="0"/>
                <a:ea typeface="微软雅黑" charset="0"/>
              </a:rPr>
              <a:t>1. Object</a:t>
            </a:r>
          </a:p>
          <a:p>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Taobao commodity: sofa</a:t>
            </a: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Quantity: 4400 items in 100 pages</a:t>
            </a: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Screening Conditions: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TMall</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Sales Volume from High to Low, Price above </a:t>
            </a:r>
            <a:r>
              <a:rPr lang="zh-CN" altLang="en-US" kern="1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500.</a:t>
            </a:r>
            <a:endParaRPr lang="zh-CN" altLang="zh-CN" sz="1200" kern="100" dirty="0">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2438615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04175F-948B-B44C-B7FA-6B343EA0DD2A}"/>
              </a:ext>
            </a:extLst>
          </p:cNvPr>
          <p:cNvPicPr>
            <a:picLocks noChangeAspect="1"/>
          </p:cNvPicPr>
          <p:nvPr/>
        </p:nvPicPr>
        <p:blipFill>
          <a:blip r:embed="rId2"/>
          <a:stretch>
            <a:fillRect/>
          </a:stretch>
        </p:blipFill>
        <p:spPr>
          <a:xfrm>
            <a:off x="890181" y="958897"/>
            <a:ext cx="3468256" cy="2259791"/>
          </a:xfrm>
          <a:prstGeom prst="rect">
            <a:avLst/>
          </a:prstGeom>
        </p:spPr>
      </p:pic>
      <p:sp>
        <p:nvSpPr>
          <p:cNvPr id="5" name="矩形 4">
            <a:extLst>
              <a:ext uri="{FF2B5EF4-FFF2-40B4-BE49-F238E27FC236}">
                <a16:creationId xmlns:a16="http://schemas.microsoft.com/office/drawing/2014/main" id="{C7F33F94-928E-5642-820D-85D9763450C1}"/>
              </a:ext>
            </a:extLst>
          </p:cNvPr>
          <p:cNvSpPr/>
          <p:nvPr/>
        </p:nvSpPr>
        <p:spPr>
          <a:xfrm>
            <a:off x="589534" y="434949"/>
            <a:ext cx="7149714" cy="369332"/>
          </a:xfrm>
          <a:prstGeom prst="rect">
            <a:avLst/>
          </a:prstGeom>
        </p:spPr>
        <p:txBody>
          <a:bodyPr wrap="none">
            <a:spAutoFit/>
          </a:bodyPr>
          <a:lstStyle/>
          <a:p>
            <a:pPr>
              <a:spcBef>
                <a:spcPts val="765"/>
              </a:spcBef>
              <a:spcAft>
                <a:spcPts val="0"/>
              </a:spcAft>
            </a:pPr>
            <a:r>
              <a:rPr lang="en-US" altLang="zh-CN" sz="1800" b="1" dirty="0">
                <a:solidFill>
                  <a:srgbClr val="004F8A"/>
                </a:solidFill>
                <a:latin typeface="微软雅黑" charset="0"/>
                <a:ea typeface="微软雅黑" charset="0"/>
              </a:rPr>
              <a:t>the Regional Distribution of Commodities  </a:t>
            </a:r>
            <a:r>
              <a:rPr lang="en-US" altLang="zh-CN" sz="1800" b="1" dirty="0" err="1">
                <a:solidFill>
                  <a:srgbClr val="51B3CD"/>
                </a:solidFill>
                <a:latin typeface="微软雅黑" charset="0"/>
                <a:ea typeface="微软雅黑" charset="0"/>
              </a:rPr>
              <a:t>pyecharts.map</a:t>
            </a:r>
            <a:r>
              <a:rPr lang="en-US" altLang="zh-CN" sz="1800" b="1" dirty="0">
                <a:solidFill>
                  <a:srgbClr val="51B3CD"/>
                </a:solidFill>
                <a:latin typeface="微软雅黑" charset="0"/>
                <a:ea typeface="微软雅黑" charset="0"/>
              </a:rPr>
              <a:t>( )</a:t>
            </a:r>
            <a:endParaRPr lang="zh-CN" altLang="zh-CN" sz="1800" b="1" dirty="0">
              <a:solidFill>
                <a:srgbClr val="51B3CD"/>
              </a:solidFill>
              <a:latin typeface="微软雅黑" charset="0"/>
              <a:ea typeface="微软雅黑" charset="0"/>
            </a:endParaRPr>
          </a:p>
        </p:txBody>
      </p:sp>
      <p:sp>
        <p:nvSpPr>
          <p:cNvPr id="6" name="矩形 5">
            <a:extLst>
              <a:ext uri="{FF2B5EF4-FFF2-40B4-BE49-F238E27FC236}">
                <a16:creationId xmlns:a16="http://schemas.microsoft.com/office/drawing/2014/main" id="{2768B31E-9C9A-1544-AF70-62CA0881CB07}"/>
              </a:ext>
            </a:extLst>
          </p:cNvPr>
          <p:cNvSpPr/>
          <p:nvPr/>
        </p:nvSpPr>
        <p:spPr>
          <a:xfrm>
            <a:off x="4572000" y="958897"/>
            <a:ext cx="4050792" cy="2462213"/>
          </a:xfrm>
          <a:prstGeom prst="rect">
            <a:avLst/>
          </a:prstGeom>
        </p:spPr>
        <p:txBody>
          <a:bodyPr wrap="square">
            <a:spAutoFit/>
          </a:bodyPr>
          <a:lstStyle/>
          <a:p>
            <a:r>
              <a:rPr lang="en-US" altLang="zh-CN" b="1" dirty="0">
                <a:solidFill>
                  <a:srgbClr val="004F8A"/>
                </a:solidFill>
                <a:latin typeface="微软雅黑" charset="0"/>
                <a:ea typeface="微软雅黑" charset="0"/>
              </a:rPr>
              <a:t>Conclusion: </a:t>
            </a:r>
          </a:p>
          <a:p>
            <a:pPr marL="342900" indent="-342900">
              <a:buAutoNum type="arabicPeriod"/>
            </a:pPr>
            <a:r>
              <a:rPr lang="en-US" altLang="zh-CN" dirty="0">
                <a:latin typeface="Times New Roman" panose="02020603050405020304" pitchFamily="18" charset="0"/>
                <a:ea typeface="DengXian" panose="02010600030101010101" pitchFamily="2" charset="-122"/>
              </a:rPr>
              <a:t>The number of commodities from Guangdong Province is the largest, followed by Zhejiang and Jiangsu. </a:t>
            </a:r>
          </a:p>
          <a:p>
            <a:pPr marL="342900" indent="-342900">
              <a:buAutoNum type="arabicPeriod"/>
            </a:pPr>
            <a:r>
              <a:rPr lang="en-US" altLang="zh-CN" dirty="0">
                <a:latin typeface="Times New Roman" panose="02020603050405020304" pitchFamily="18" charset="0"/>
                <a:ea typeface="DengXian" panose="02010600030101010101" pitchFamily="2" charset="-122"/>
              </a:rPr>
              <a:t>In particular, the number of goods from Guangdong far exceeds that from Jiangsu, Zhejiang, Shanghai and other places, indicating that for the sub-category of sofa, stores in Guangdong are dominant. </a:t>
            </a:r>
          </a:p>
          <a:p>
            <a:pPr marL="342900" indent="-342900">
              <a:buAutoNum type="arabicPeriod"/>
            </a:pPr>
            <a:r>
              <a:rPr lang="en-US" altLang="zh-CN" dirty="0">
                <a:latin typeface="Times New Roman" panose="02020603050405020304" pitchFamily="18" charset="0"/>
                <a:ea typeface="DengXian" panose="02010600030101010101" pitchFamily="2" charset="-122"/>
              </a:rPr>
              <a:t>The number of commodities from Jiangsu, Zhejiang and Shanghai is almost the same.</a:t>
            </a:r>
            <a:r>
              <a:rPr lang="zh-CN" altLang="zh-CN" dirty="0"/>
              <a:t> </a:t>
            </a:r>
            <a:endParaRPr lang="en-US" altLang="zh-CN" dirty="0"/>
          </a:p>
        </p:txBody>
      </p:sp>
      <p:sp>
        <p:nvSpPr>
          <p:cNvPr id="11" name="矩形 10">
            <a:extLst>
              <a:ext uri="{FF2B5EF4-FFF2-40B4-BE49-F238E27FC236}">
                <a16:creationId xmlns:a16="http://schemas.microsoft.com/office/drawing/2014/main" id="{770BCC1D-B570-B54F-A93C-9A806E253AD8}"/>
              </a:ext>
            </a:extLst>
          </p:cNvPr>
          <p:cNvSpPr/>
          <p:nvPr/>
        </p:nvSpPr>
        <p:spPr>
          <a:xfrm>
            <a:off x="724961" y="3599827"/>
            <a:ext cx="7694077" cy="1169551"/>
          </a:xfrm>
          <a:prstGeom prst="rect">
            <a:avLst/>
          </a:prstGeom>
        </p:spPr>
        <p:txBody>
          <a:bodyPr wrap="square">
            <a:spAutoFit/>
          </a:bodyPr>
          <a:lstStyle/>
          <a:p>
            <a:r>
              <a:rPr lang="en-US" altLang="zh-CN" b="1" dirty="0">
                <a:solidFill>
                  <a:srgbClr val="004F8A"/>
                </a:solidFill>
                <a:latin typeface="微软雅黑" charset="0"/>
                <a:ea typeface="微软雅黑" charset="0"/>
              </a:rPr>
              <a:t>Forecast: </a:t>
            </a:r>
          </a:p>
          <a:p>
            <a:r>
              <a:rPr lang="en-US" altLang="zh-CN" dirty="0"/>
              <a:t>the enterprises of sofa production and sales in mainland China will still be mainly concentrated in the southeast coastal areas, and Guangdong Province is dominant with obvious advantages. According to the theory of industrial cluster in economics, more sofa manufacturers will invest factories and sell sofa in southeast coastal areas.</a:t>
            </a:r>
          </a:p>
        </p:txBody>
      </p:sp>
    </p:spTree>
    <p:extLst>
      <p:ext uri="{BB962C8B-B14F-4D97-AF65-F5344CB8AC3E}">
        <p14:creationId xmlns:p14="http://schemas.microsoft.com/office/powerpoint/2010/main" val="44398669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435780" y="1706039"/>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004F8A"/>
                </a:solidFill>
                <a:latin typeface="微软雅黑" pitchFamily="34" charset="-122"/>
                <a:ea typeface="微软雅黑" pitchFamily="34" charset="-122"/>
                <a:sym typeface="+mn-ea"/>
              </a:rPr>
              <a:t>THANKS</a:t>
            </a:r>
          </a:p>
        </p:txBody>
      </p:sp>
      <p:grpSp>
        <p:nvGrpSpPr>
          <p:cNvPr id="27" name="组合 26"/>
          <p:cNvGrpSpPr/>
          <p:nvPr/>
        </p:nvGrpSpPr>
        <p:grpSpPr>
          <a:xfrm>
            <a:off x="242845" y="1706039"/>
            <a:ext cx="454711" cy="896132"/>
            <a:chOff x="231914" y="1863941"/>
            <a:chExt cx="305354" cy="601784"/>
          </a:xfrm>
        </p:grpSpPr>
        <p:sp>
          <p:nvSpPr>
            <p:cNvPr id="28" name="等腰三角形 27"/>
            <p:cNvSpPr/>
            <p:nvPr/>
          </p:nvSpPr>
          <p:spPr>
            <a:xfrm rot="5400000">
              <a:off x="124628" y="2053162"/>
              <a:ext cx="452027" cy="223342"/>
            </a:xfrm>
            <a:prstGeom prs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F8A"/>
                </a:solidFill>
              </a:endParaRPr>
            </a:p>
          </p:txBody>
        </p:sp>
        <p:sp>
          <p:nvSpPr>
            <p:cNvPr id="29" name="任意多边形 28"/>
            <p:cNvSpPr/>
            <p:nvPr/>
          </p:nvSpPr>
          <p:spPr>
            <a:xfrm rot="10800000">
              <a:off x="231914" y="1863941"/>
              <a:ext cx="305354" cy="601784"/>
            </a:xfrm>
            <a:custGeom>
              <a:avLst/>
              <a:gdLst>
                <a:gd name="connsiteX0" fmla="*/ 285262 w 289169"/>
                <a:gd name="connsiteY0" fmla="*/ 0 h 601784"/>
                <a:gd name="connsiteX1" fmla="*/ 0 w 289169"/>
                <a:gd name="connsiteY1" fmla="*/ 300892 h 601784"/>
                <a:gd name="connsiteX2" fmla="*/ 289169 w 289169"/>
                <a:gd name="connsiteY2" fmla="*/ 601784 h 601784"/>
                <a:gd name="connsiteX3" fmla="*/ 289169 w 289169"/>
                <a:gd name="connsiteY3" fmla="*/ 601784 h 601784"/>
                <a:gd name="connsiteX4" fmla="*/ 289169 w 289169"/>
                <a:gd name="connsiteY4" fmla="*/ 601784 h 60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69" h="601784">
                  <a:moveTo>
                    <a:pt x="285262" y="0"/>
                  </a:moveTo>
                  <a:lnTo>
                    <a:pt x="0" y="300892"/>
                  </a:lnTo>
                  <a:lnTo>
                    <a:pt x="289169" y="601784"/>
                  </a:lnTo>
                  <a:lnTo>
                    <a:pt x="289169" y="601784"/>
                  </a:lnTo>
                  <a:lnTo>
                    <a:pt x="289169" y="601784"/>
                  </a:lnTo>
                </a:path>
              </a:pathLst>
            </a:custGeom>
            <a:ln w="9525">
              <a:solidFill>
                <a:srgbClr val="004F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0" name="组合 29"/>
          <p:cNvGrpSpPr/>
          <p:nvPr/>
        </p:nvGrpSpPr>
        <p:grpSpPr>
          <a:xfrm rot="10800000">
            <a:off x="8451424" y="1706039"/>
            <a:ext cx="454711" cy="896132"/>
            <a:chOff x="231914" y="1863941"/>
            <a:chExt cx="305354" cy="601784"/>
          </a:xfrm>
        </p:grpSpPr>
        <p:sp>
          <p:nvSpPr>
            <p:cNvPr id="31" name="等腰三角形 30"/>
            <p:cNvSpPr/>
            <p:nvPr/>
          </p:nvSpPr>
          <p:spPr>
            <a:xfrm rot="5400000">
              <a:off x="124628" y="2053162"/>
              <a:ext cx="452027" cy="223342"/>
            </a:xfrm>
            <a:prstGeom prs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F8A"/>
                </a:solidFill>
              </a:endParaRPr>
            </a:p>
          </p:txBody>
        </p:sp>
        <p:sp>
          <p:nvSpPr>
            <p:cNvPr id="32" name="任意多边形 31"/>
            <p:cNvSpPr/>
            <p:nvPr/>
          </p:nvSpPr>
          <p:spPr>
            <a:xfrm rot="10800000">
              <a:off x="231914" y="1863941"/>
              <a:ext cx="305354" cy="601784"/>
            </a:xfrm>
            <a:custGeom>
              <a:avLst/>
              <a:gdLst>
                <a:gd name="connsiteX0" fmla="*/ 285262 w 289169"/>
                <a:gd name="connsiteY0" fmla="*/ 0 h 601784"/>
                <a:gd name="connsiteX1" fmla="*/ 0 w 289169"/>
                <a:gd name="connsiteY1" fmla="*/ 300892 h 601784"/>
                <a:gd name="connsiteX2" fmla="*/ 289169 w 289169"/>
                <a:gd name="connsiteY2" fmla="*/ 601784 h 601784"/>
                <a:gd name="connsiteX3" fmla="*/ 289169 w 289169"/>
                <a:gd name="connsiteY3" fmla="*/ 601784 h 601784"/>
                <a:gd name="connsiteX4" fmla="*/ 289169 w 289169"/>
                <a:gd name="connsiteY4" fmla="*/ 601784 h 60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69" h="601784">
                  <a:moveTo>
                    <a:pt x="285262" y="0"/>
                  </a:moveTo>
                  <a:lnTo>
                    <a:pt x="0" y="300892"/>
                  </a:lnTo>
                  <a:lnTo>
                    <a:pt x="289169" y="601784"/>
                  </a:lnTo>
                  <a:lnTo>
                    <a:pt x="289169" y="601784"/>
                  </a:lnTo>
                  <a:lnTo>
                    <a:pt x="289169" y="601784"/>
                  </a:lnTo>
                </a:path>
              </a:pathLst>
            </a:custGeom>
            <a:ln w="9525">
              <a:solidFill>
                <a:srgbClr val="004F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0"/>
                                        </p:tgtEl>
                                        <p:attrNameLst>
                                          <p:attrName>ppt_y</p:attrName>
                                        </p:attrNameLst>
                                      </p:cBhvr>
                                      <p:tavLst>
                                        <p:tav tm="0">
                                          <p:val>
                                            <p:strVal val="#ppt_y"/>
                                          </p:val>
                                        </p:tav>
                                        <p:tav tm="100000">
                                          <p:val>
                                            <p:strVal val="#ppt_y"/>
                                          </p:val>
                                        </p:tav>
                                      </p:tavLst>
                                    </p:anim>
                                    <p:anim calcmode="lin" valueType="num">
                                      <p:cBhvr>
                                        <p:cTn id="18"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AE58E3C-2B54-B044-ADBF-12A955C422A2}"/>
              </a:ext>
            </a:extLst>
          </p:cNvPr>
          <p:cNvSpPr/>
          <p:nvPr/>
        </p:nvSpPr>
        <p:spPr>
          <a:xfrm>
            <a:off x="754934" y="1156972"/>
            <a:ext cx="7222731" cy="1815882"/>
          </a:xfrm>
          <a:prstGeom prst="rect">
            <a:avLst/>
          </a:prstGeom>
        </p:spPr>
        <p:txBody>
          <a:bodyPr wrap="square">
            <a:spAutoFit/>
          </a:bodyPr>
          <a:lstStyle/>
          <a:p>
            <a:pPr defTabSz="914400" eaLnBrk="0" fontAlgn="base" hangingPunct="0">
              <a:spcBef>
                <a:spcPct val="0"/>
              </a:spcBef>
              <a:spcAft>
                <a:spcPct val="0"/>
              </a:spcAft>
            </a:pPr>
            <a:r>
              <a:rPr lang="en-US" altLang="zh-CN" b="1" dirty="0">
                <a:solidFill>
                  <a:srgbClr val="004F8A"/>
                </a:solidFill>
                <a:latin typeface="微软雅黑" charset="0"/>
                <a:ea typeface="微软雅黑" charset="0"/>
              </a:rPr>
              <a:t>3. Steps and codes</a:t>
            </a:r>
            <a:endParaRPr lang="zh-CN" altLang="zh-CN" b="1" dirty="0">
              <a:solidFill>
                <a:srgbClr val="004F8A"/>
              </a:solidFill>
              <a:latin typeface="微软雅黑" charset="0"/>
              <a:ea typeface="微软雅黑" charset="0"/>
            </a:endParaRP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Data collection: Python crawls commodity data of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taobao.com</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Data cleaning and processing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Text analysis: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Jieba</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segmentation,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wordcloud</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visualization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Visualization of data histogram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Histogram visualization hist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Scatter visualization </a:t>
            </a:r>
          </a:p>
          <a:p>
            <a:pPr marL="571500" indent="-342900">
              <a:buAutoNum type="arabicParenBoth"/>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Data regression analysis visual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regplotv</a:t>
            </a:r>
            <a:endParaRPr lang="zh-CN" altLang="zh-CN" sz="1200" kern="1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6994AD03-0EB3-4C41-857E-B97FCE39A9BC}"/>
              </a:ext>
            </a:extLst>
          </p:cNvPr>
          <p:cNvSpPr/>
          <p:nvPr/>
        </p:nvSpPr>
        <p:spPr>
          <a:xfrm>
            <a:off x="754934" y="373305"/>
            <a:ext cx="1712777" cy="369332"/>
          </a:xfrm>
          <a:prstGeom prst="rect">
            <a:avLst/>
          </a:prstGeom>
        </p:spPr>
        <p:txBody>
          <a:bodyPr wrap="none">
            <a:spAutoFit/>
          </a:bodyPr>
          <a:lstStyle/>
          <a:p>
            <a:r>
              <a:rPr lang="en-US" altLang="zh-CN" sz="1800" b="1" dirty="0">
                <a:solidFill>
                  <a:srgbClr val="004F8A"/>
                </a:solidFill>
                <a:latin typeface="微软雅黑" charset="0"/>
                <a:ea typeface="微软雅黑" charset="0"/>
              </a:rPr>
              <a:t>Introduction </a:t>
            </a:r>
            <a:endParaRPr lang="zh-CN" altLang="zh-CN" sz="1800" b="1" dirty="0">
              <a:solidFill>
                <a:srgbClr val="004F8A"/>
              </a:solidFill>
              <a:latin typeface="微软雅黑" charset="0"/>
              <a:ea typeface="微软雅黑" charset="0"/>
            </a:endParaRPr>
          </a:p>
        </p:txBody>
      </p:sp>
      <p:sp>
        <p:nvSpPr>
          <p:cNvPr id="4" name="矩形 3">
            <a:extLst>
              <a:ext uri="{FF2B5EF4-FFF2-40B4-BE49-F238E27FC236}">
                <a16:creationId xmlns:a16="http://schemas.microsoft.com/office/drawing/2014/main" id="{7A307AE9-12D3-4D48-9FD8-0427A6A49D49}"/>
              </a:ext>
            </a:extLst>
          </p:cNvPr>
          <p:cNvSpPr/>
          <p:nvPr/>
        </p:nvSpPr>
        <p:spPr>
          <a:xfrm>
            <a:off x="754934" y="3197307"/>
            <a:ext cx="7988374" cy="861774"/>
          </a:xfrm>
          <a:prstGeom prst="rect">
            <a:avLst/>
          </a:prstGeom>
        </p:spPr>
        <p:txBody>
          <a:bodyPr wrap="square">
            <a:spAutoFit/>
          </a:bodyPr>
          <a:lstStyle/>
          <a:p>
            <a:pPr defTabSz="914400" eaLnBrk="0" fontAlgn="base" hangingPunct="0">
              <a:spcBef>
                <a:spcPct val="0"/>
              </a:spcBef>
              <a:spcAft>
                <a:spcPct val="0"/>
              </a:spcAft>
            </a:pPr>
            <a:r>
              <a:rPr lang="en-US" altLang="zh-CN" b="1" dirty="0">
                <a:solidFill>
                  <a:srgbClr val="004F8A"/>
                </a:solidFill>
                <a:latin typeface="微软雅黑" charset="0"/>
                <a:ea typeface="微软雅黑" charset="0"/>
              </a:rPr>
              <a:t>4. Libraries </a:t>
            </a:r>
          </a:p>
          <a:p>
            <a:r>
              <a:rPr lang="en-US" altLang="zh-CN" sz="1800" b="1" i="1" kern="0" dirty="0">
                <a:solidFill>
                  <a:srgbClr val="000000"/>
                </a:solidFill>
                <a:latin typeface="Times New Roman" panose="02020603050405020304" pitchFamily="18" charset="0"/>
                <a:cs typeface="Times New Roman" panose="02020603050405020304" pitchFamily="18" charset="0"/>
              </a:rPr>
              <a:t>Requests, Retrying, Re, </a:t>
            </a:r>
            <a:r>
              <a:rPr lang="en-US" altLang="zh-CN" sz="1800" b="1" i="1" kern="0" dirty="0" err="1">
                <a:solidFill>
                  <a:srgbClr val="000000"/>
                </a:solidFill>
                <a:latin typeface="Times New Roman" panose="02020603050405020304" pitchFamily="18" charset="0"/>
                <a:cs typeface="Times New Roman" panose="02020603050405020304" pitchFamily="18" charset="0"/>
              </a:rPr>
              <a:t>Missingno</a:t>
            </a:r>
            <a:r>
              <a:rPr lang="en-US" altLang="zh-CN" sz="1800" b="1" i="1" kern="0" dirty="0">
                <a:solidFill>
                  <a:srgbClr val="000000"/>
                </a:solidFill>
                <a:latin typeface="Times New Roman" panose="02020603050405020304" pitchFamily="18" charset="0"/>
                <a:cs typeface="Times New Roman" panose="02020603050405020304" pitchFamily="18" charset="0"/>
              </a:rPr>
              <a:t>, </a:t>
            </a:r>
            <a:r>
              <a:rPr lang="en-US" altLang="zh-CN" sz="1800" b="1" i="1" kern="0" dirty="0" err="1">
                <a:solidFill>
                  <a:srgbClr val="000000"/>
                </a:solidFill>
                <a:latin typeface="Times New Roman" panose="02020603050405020304" pitchFamily="18" charset="0"/>
                <a:cs typeface="Times New Roman" panose="02020603050405020304" pitchFamily="18" charset="0"/>
              </a:rPr>
              <a:t>Jieba</a:t>
            </a:r>
            <a:r>
              <a:rPr lang="en-US" altLang="zh-CN" sz="1800" b="1" i="1" kern="0" dirty="0">
                <a:solidFill>
                  <a:srgbClr val="000000"/>
                </a:solidFill>
                <a:latin typeface="Times New Roman" panose="02020603050405020304" pitchFamily="18" charset="0"/>
                <a:cs typeface="Times New Roman" panose="02020603050405020304" pitchFamily="18" charset="0"/>
              </a:rPr>
              <a:t>, Matplotlib, </a:t>
            </a:r>
            <a:r>
              <a:rPr lang="en-US" altLang="zh-CN" sz="1800" b="1" i="1" kern="0" dirty="0" err="1">
                <a:solidFill>
                  <a:srgbClr val="000000"/>
                </a:solidFill>
                <a:latin typeface="Times New Roman" panose="02020603050405020304" pitchFamily="18" charset="0"/>
                <a:cs typeface="Times New Roman" panose="02020603050405020304" pitchFamily="18" charset="0"/>
              </a:rPr>
              <a:t>Wordcloud</a:t>
            </a:r>
            <a:r>
              <a:rPr lang="en-US" altLang="zh-CN" sz="1800" b="1" i="1" kern="0" dirty="0">
                <a:solidFill>
                  <a:srgbClr val="000000"/>
                </a:solidFill>
                <a:latin typeface="Times New Roman" panose="02020603050405020304" pitchFamily="18" charset="0"/>
                <a:cs typeface="Times New Roman" panose="02020603050405020304" pitchFamily="18" charset="0"/>
              </a:rPr>
              <a:t>, </a:t>
            </a:r>
            <a:r>
              <a:rPr lang="en-US" altLang="zh-CN" sz="1800" b="1" i="1" kern="0" dirty="0" err="1">
                <a:solidFill>
                  <a:srgbClr val="000000"/>
                </a:solidFill>
                <a:latin typeface="Times New Roman" panose="02020603050405020304" pitchFamily="18" charset="0"/>
                <a:cs typeface="Times New Roman" panose="02020603050405020304" pitchFamily="18" charset="0"/>
              </a:rPr>
              <a:t>Imread</a:t>
            </a:r>
            <a:r>
              <a:rPr lang="en-US" altLang="zh-CN" sz="1800" b="1" i="1" kern="0" dirty="0">
                <a:solidFill>
                  <a:srgbClr val="000000"/>
                </a:solidFill>
                <a:latin typeface="Times New Roman" panose="02020603050405020304" pitchFamily="18" charset="0"/>
                <a:cs typeface="Times New Roman" panose="02020603050405020304" pitchFamily="18" charset="0"/>
              </a:rPr>
              <a:t>, Seaborn, </a:t>
            </a:r>
            <a:r>
              <a:rPr lang="en-US" altLang="zh-CN" sz="1800" b="1" i="1" kern="0" dirty="0" err="1">
                <a:solidFill>
                  <a:srgbClr val="000000"/>
                </a:solidFill>
                <a:latin typeface="Times New Roman" panose="02020603050405020304" pitchFamily="18" charset="0"/>
                <a:cs typeface="Times New Roman" panose="02020603050405020304" pitchFamily="18" charset="0"/>
              </a:rPr>
              <a:t>Pyecharts</a:t>
            </a:r>
            <a:r>
              <a:rPr lang="en-US" altLang="zh-CN" sz="1800" b="1" i="1" kern="0" dirty="0">
                <a:solidFill>
                  <a:srgbClr val="000000"/>
                </a:solidFill>
                <a:latin typeface="Times New Roman" panose="02020603050405020304" pitchFamily="18" charset="0"/>
                <a:cs typeface="Times New Roman" panose="02020603050405020304" pitchFamily="18" charset="0"/>
              </a:rPr>
              <a:t>, </a:t>
            </a:r>
            <a:r>
              <a:rPr lang="en-US" altLang="zh-CN" sz="1800" b="1" i="1" kern="0" dirty="0" err="1">
                <a:solidFill>
                  <a:srgbClr val="000000"/>
                </a:solidFill>
                <a:latin typeface="Times New Roman" panose="02020603050405020304" pitchFamily="18" charset="0"/>
                <a:cs typeface="Times New Roman" panose="02020603050405020304" pitchFamily="18" charset="0"/>
              </a:rPr>
              <a:t>etc</a:t>
            </a:r>
            <a:endParaRPr lang="zh-CN" altLang="zh-CN" sz="1800" b="1" i="1" kern="1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523643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02024" y="403448"/>
            <a:ext cx="4025483" cy="623248"/>
          </a:xfrm>
          <a:prstGeom prst="rect">
            <a:avLst/>
          </a:prstGeom>
          <a:noFill/>
        </p:spPr>
        <p:txBody>
          <a:bodyPr wrap="square" lIns="68580" tIns="34290" rIns="68580" bIns="34290" rtlCol="0">
            <a:spAutoFit/>
          </a:bodyPr>
          <a:lstStyle/>
          <a:p>
            <a:r>
              <a:rPr lang="en-US" altLang="zh-CN" sz="1800" b="1" dirty="0">
                <a:solidFill>
                  <a:srgbClr val="004F8A"/>
                </a:solidFill>
                <a:latin typeface="微软雅黑" charset="0"/>
                <a:ea typeface="微软雅黑" charset="0"/>
                <a:sym typeface="+mn-ea"/>
              </a:rPr>
              <a:t>Collect </a:t>
            </a:r>
            <a:r>
              <a:rPr lang="en-US" altLang="zh-CN" sz="1800" b="1" dirty="0">
                <a:solidFill>
                  <a:srgbClr val="004F8A"/>
                </a:solidFill>
                <a:latin typeface="微软雅黑" charset="0"/>
                <a:ea typeface="微软雅黑" charset="0"/>
              </a:rPr>
              <a:t>the Data by Web Crawler</a:t>
            </a:r>
            <a:endParaRPr lang="zh-CN" altLang="zh-CN" sz="1800" b="1" dirty="0">
              <a:solidFill>
                <a:srgbClr val="004F8A"/>
              </a:solidFill>
              <a:latin typeface="微软雅黑" charset="0"/>
              <a:ea typeface="微软雅黑" charset="0"/>
            </a:endParaRPr>
          </a:p>
          <a:p>
            <a:endParaRPr lang="zh-CN" altLang="en-US" sz="1800" b="1" dirty="0">
              <a:solidFill>
                <a:srgbClr val="004F8A"/>
              </a:solidFill>
              <a:latin typeface="微软雅黑" charset="0"/>
              <a:ea typeface="微软雅黑" charset="0"/>
              <a:sym typeface="+mn-ea"/>
            </a:endParaRPr>
          </a:p>
        </p:txBody>
      </p:sp>
      <p:sp>
        <p:nvSpPr>
          <p:cNvPr id="2" name="矩形 1">
            <a:extLst>
              <a:ext uri="{FF2B5EF4-FFF2-40B4-BE49-F238E27FC236}">
                <a16:creationId xmlns:a16="http://schemas.microsoft.com/office/drawing/2014/main" id="{EC70A973-5712-724E-A993-A59272DE42A7}"/>
              </a:ext>
            </a:extLst>
          </p:cNvPr>
          <p:cNvSpPr/>
          <p:nvPr/>
        </p:nvSpPr>
        <p:spPr>
          <a:xfrm>
            <a:off x="742904" y="859882"/>
            <a:ext cx="6628443" cy="1169551"/>
          </a:xfrm>
          <a:prstGeom prst="rect">
            <a:avLst/>
          </a:prstGeom>
        </p:spPr>
        <p:txBody>
          <a:bodyPr wrap="square">
            <a:spAutoFit/>
          </a:bodyPr>
          <a:lstStyle/>
          <a:p>
            <a:r>
              <a:rPr lang="en-US" altLang="zh-CN" b="1" dirty="0">
                <a:solidFill>
                  <a:srgbClr val="004F8A"/>
                </a:solidFill>
                <a:latin typeface="微软雅黑" charset="0"/>
                <a:ea typeface="微软雅黑" charset="0"/>
              </a:rPr>
              <a:t>▪️Basic process: </a:t>
            </a:r>
          </a:p>
          <a:p>
            <a:r>
              <a:rPr lang="en-US" altLang="zh-CN" dirty="0">
                <a:latin typeface="DengXian" panose="02010600030101010101" pitchFamily="2" charset="-122"/>
                <a:cs typeface="Times New Roman" panose="02020603050405020304" pitchFamily="18" charset="0"/>
              </a:rPr>
              <a:t>1. send requests; </a:t>
            </a:r>
          </a:p>
          <a:p>
            <a:r>
              <a:rPr lang="en-US" altLang="zh-CN" dirty="0">
                <a:latin typeface="DengXian" panose="02010600030101010101" pitchFamily="2" charset="-122"/>
                <a:cs typeface="Times New Roman" panose="02020603050405020304" pitchFamily="18" charset="0"/>
              </a:rPr>
              <a:t>2. get the corresponding content; </a:t>
            </a:r>
          </a:p>
          <a:p>
            <a:r>
              <a:rPr lang="en-US" altLang="zh-CN" dirty="0">
                <a:latin typeface="DengXian" panose="02010600030101010101" pitchFamily="2" charset="-122"/>
                <a:cs typeface="Times New Roman" panose="02020603050405020304" pitchFamily="18" charset="0"/>
              </a:rPr>
              <a:t>3. interpret HTML content: use Re library or third-party library; </a:t>
            </a:r>
          </a:p>
          <a:p>
            <a:r>
              <a:rPr lang="en-US" altLang="zh-CN" dirty="0">
                <a:latin typeface="DengXian" panose="02010600030101010101" pitchFamily="2" charset="-122"/>
                <a:cs typeface="Times New Roman" panose="02020603050405020304" pitchFamily="18" charset="0"/>
              </a:rPr>
              <a:t>4. export data as Excel document.</a:t>
            </a:r>
            <a:endParaRPr lang="zh-CN" altLang="zh-CN" dirty="0">
              <a:latin typeface="DengXian"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FD414507-28D0-6442-AA69-23B64DAAEA39}"/>
              </a:ext>
            </a:extLst>
          </p:cNvPr>
          <p:cNvSpPr/>
          <p:nvPr/>
        </p:nvSpPr>
        <p:spPr>
          <a:xfrm>
            <a:off x="742904" y="2421570"/>
            <a:ext cx="7398464" cy="1384995"/>
          </a:xfrm>
          <a:prstGeom prst="rect">
            <a:avLst/>
          </a:prstGeom>
        </p:spPr>
        <p:txBody>
          <a:bodyPr wrap="square">
            <a:spAutoFit/>
          </a:bodyPr>
          <a:lstStyle/>
          <a:p>
            <a:pPr lvl="0" fontAlgn="base">
              <a:spcBef>
                <a:spcPct val="0"/>
              </a:spcBef>
              <a:spcAft>
                <a:spcPct val="0"/>
              </a:spcAft>
            </a:pPr>
            <a:r>
              <a:rPr lang="en-US" altLang="zh-CN" b="1" dirty="0">
                <a:solidFill>
                  <a:srgbClr val="004F8A"/>
                </a:solidFill>
                <a:latin typeface="微软雅黑" charset="0"/>
                <a:ea typeface="微软雅黑" charset="0"/>
              </a:rPr>
              <a:t>▪️Challenges: </a:t>
            </a:r>
          </a:p>
          <a:p>
            <a:pPr lvl="0" fontAlgn="base">
              <a:spcBef>
                <a:spcPct val="0"/>
              </a:spcBef>
              <a:spcAft>
                <a:spcPct val="0"/>
              </a:spcAft>
            </a:pPr>
            <a:r>
              <a:rPr lang="zh-CN" altLang="zh-CN" dirty="0">
                <a:latin typeface="DengXian" panose="02010600030101010101" pitchFamily="2" charset="-122"/>
                <a:cs typeface="Times New Roman" panose="02020603050405020304" pitchFamily="18" charset="0"/>
              </a:rPr>
              <a:t>Unfortunately, according to the Robots Exclusion Standard, the search pages of Taobao does not allow crawling. Our project just discuss technology for academic purpose and ensure non-commercial use. With many strategies for coping with anti-spider, we successfully anti anti-scraping and got the data. How to deal with the anti-scraping mechanisms was the biggest challenge for our project.</a:t>
            </a:r>
            <a:endParaRPr lang="en-US" altLang="zh-CN" dirty="0">
              <a:latin typeface="DengXian" panose="02010600030101010101" pitchFamily="2" charset="-122"/>
              <a:cs typeface="Times New Roman" panose="02020603050405020304" pitchFamily="18" charset="0"/>
            </a:endParaRPr>
          </a:p>
        </p:txBody>
      </p:sp>
      <p:pic>
        <p:nvPicPr>
          <p:cNvPr id="26" name="图片 25">
            <a:extLst>
              <a:ext uri="{FF2B5EF4-FFF2-40B4-BE49-F238E27FC236}">
                <a16:creationId xmlns:a16="http://schemas.microsoft.com/office/drawing/2014/main" id="{5C8C9F95-AFBF-0A4B-B951-FFE93C2DB8BD}"/>
              </a:ext>
            </a:extLst>
          </p:cNvPr>
          <p:cNvPicPr/>
          <p:nvPr/>
        </p:nvPicPr>
        <p:blipFill>
          <a:blip r:embed="rId3"/>
          <a:stretch>
            <a:fillRect/>
          </a:stretch>
        </p:blipFill>
        <p:spPr>
          <a:xfrm>
            <a:off x="909484" y="4046109"/>
            <a:ext cx="2683947" cy="349428"/>
          </a:xfrm>
          <a:prstGeom prst="rect">
            <a:avLst/>
          </a:prstGeom>
        </p:spPr>
      </p:pic>
      <p:pic>
        <p:nvPicPr>
          <p:cNvPr id="27" name="图片 26" descr="图片包含 物体&#10;&#10;描述已自动生成">
            <a:extLst>
              <a:ext uri="{FF2B5EF4-FFF2-40B4-BE49-F238E27FC236}">
                <a16:creationId xmlns:a16="http://schemas.microsoft.com/office/drawing/2014/main" id="{43086D1D-03CC-7347-89E1-2313FC0B3D48}"/>
              </a:ext>
            </a:extLst>
          </p:cNvPr>
          <p:cNvPicPr/>
          <p:nvPr/>
        </p:nvPicPr>
        <p:blipFill>
          <a:blip r:embed="rId4"/>
          <a:stretch>
            <a:fillRect/>
          </a:stretch>
        </p:blipFill>
        <p:spPr>
          <a:xfrm>
            <a:off x="4249633" y="3931227"/>
            <a:ext cx="1300938" cy="53494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4CA5F99-FDD2-E44E-9DCC-D6738C9545D1}"/>
              </a:ext>
            </a:extLst>
          </p:cNvPr>
          <p:cNvSpPr/>
          <p:nvPr/>
        </p:nvSpPr>
        <p:spPr>
          <a:xfrm>
            <a:off x="587710" y="1055289"/>
            <a:ext cx="3548513" cy="3600986"/>
          </a:xfrm>
          <a:prstGeom prst="rect">
            <a:avLst/>
          </a:prstGeom>
        </p:spPr>
        <p:txBody>
          <a:bodyPr wrap="square">
            <a:spAutoFit/>
          </a:bodyPr>
          <a:lstStyle/>
          <a:p>
            <a:pPr lvl="0"/>
            <a:r>
              <a:rPr lang="en-US" altLang="zh-CN" b="1" dirty="0">
                <a:latin typeface="Times New Roman" panose="02020603050405020304" pitchFamily="18" charset="0"/>
                <a:cs typeface="Times New Roman" panose="02020603050405020304" pitchFamily="18" charset="0"/>
              </a:rPr>
              <a:t>1. Import libraries</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 Requests</a:t>
            </a:r>
          </a:p>
          <a:p>
            <a:pPr lvl="0" defTabSz="914400" eaLnBrk="0" fontAlgn="base" hangingPunct="0">
              <a:spcBef>
                <a:spcPct val="0"/>
              </a:spcBef>
              <a:spcAft>
                <a:spcPct val="0"/>
              </a:spcAft>
            </a:pPr>
            <a:r>
              <a:rPr lang="en-US" altLang="zh-CN" dirty="0">
                <a:latin typeface="Times New Roman" panose="02020603050405020304" pitchFamily="18" charset="0"/>
                <a:ea typeface="Times New Roman" panose="02020603050405020304" pitchFamily="18" charset="0"/>
                <a:cs typeface="Times New Roman" panose="02020603050405020304" pitchFamily="18" charset="0"/>
              </a:rPr>
              <a:t>(1) </a:t>
            </a: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Time our program using time.clock(). </a:t>
            </a:r>
            <a:endParaRPr lang="en-US" altLang="zh-CN" dirty="0">
              <a:latin typeface="Times New Roman" panose="02020603050405020304" pitchFamily="18" charset="0"/>
              <a:ea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(2) We observed that there were 44 products shown in every webpage and then we decided to crawl 1-100 pages. </a:t>
            </a:r>
            <a:endParaRPr lang="en-US" altLang="zh-CN" dirty="0">
              <a:latin typeface="Times New Roman" panose="02020603050405020304" pitchFamily="18" charset="0"/>
              <a:ea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(3) Retrying is a general-purpose retrying library, so we use it to simplify the task of adding retry behavior. </a:t>
            </a:r>
            <a:endParaRPr lang="en-US" altLang="zh-CN" dirty="0">
              <a:latin typeface="Times New Roman" panose="02020603050405020304" pitchFamily="18" charset="0"/>
              <a:ea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(4) Using requests library: make requests using HTTP methods such as GET. </a:t>
            </a:r>
            <a:endParaRPr lang="en-US" altLang="zh-CN" dirty="0">
              <a:latin typeface="Times New Roman" panose="02020603050405020304" pitchFamily="18" charset="0"/>
              <a:ea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(5) Map</a:t>
            </a:r>
            <a:r>
              <a:rPr lang="en-US" altLang="zh-CN" dirty="0">
                <a:latin typeface="Times New Roman" panose="02020603050405020304" pitchFamily="18" charset="0"/>
                <a:cs typeface="Times New Roman" panose="02020603050405020304" pitchFamily="18" charset="0"/>
              </a:rPr>
              <a:t>. </a:t>
            </a:r>
          </a:p>
          <a:p>
            <a:pPr lvl="0" defTabSz="914400" eaLnBrk="0" fontAlgn="base" hangingPunct="0">
              <a:spcBef>
                <a:spcPct val="0"/>
              </a:spcBef>
              <a:spcAft>
                <a:spcPct val="0"/>
              </a:spcAft>
            </a:pPr>
            <a:r>
              <a:rPr lang="zh-CN" altLang="zh-CN" dirty="0">
                <a:latin typeface="Times New Roman" panose="02020603050405020304" pitchFamily="18" charset="0"/>
                <a:cs typeface="Times New Roman" panose="02020603050405020304" pitchFamily="18" charset="0"/>
              </a:rPr>
              <a:t>(6) Customize our requests by modifying headers: Because there may be anti-crawlers on Taobao, it is necessary to use cookies to build the header to pretend to be a browser.  </a:t>
            </a:r>
          </a:p>
        </p:txBody>
      </p:sp>
      <p:pic>
        <p:nvPicPr>
          <p:cNvPr id="3" name="图片 2">
            <a:extLst>
              <a:ext uri="{FF2B5EF4-FFF2-40B4-BE49-F238E27FC236}">
                <a16:creationId xmlns:a16="http://schemas.microsoft.com/office/drawing/2014/main" id="{E65B80A1-E941-AC4D-A457-3ED59BB05FB9}"/>
              </a:ext>
            </a:extLst>
          </p:cNvPr>
          <p:cNvPicPr>
            <a:picLocks noChangeAspect="1"/>
          </p:cNvPicPr>
          <p:nvPr/>
        </p:nvPicPr>
        <p:blipFill>
          <a:blip r:embed="rId2"/>
          <a:stretch>
            <a:fillRect/>
          </a:stretch>
        </p:blipFill>
        <p:spPr>
          <a:xfrm>
            <a:off x="4493707" y="514350"/>
            <a:ext cx="4004422" cy="4042559"/>
          </a:xfrm>
          <a:prstGeom prst="rect">
            <a:avLst/>
          </a:prstGeom>
        </p:spPr>
      </p:pic>
      <p:sp>
        <p:nvSpPr>
          <p:cNvPr id="4" name="矩形 3">
            <a:extLst>
              <a:ext uri="{FF2B5EF4-FFF2-40B4-BE49-F238E27FC236}">
                <a16:creationId xmlns:a16="http://schemas.microsoft.com/office/drawing/2014/main" id="{B0A4A67A-0B3F-FE4F-B542-CA6F1668788F}"/>
              </a:ext>
            </a:extLst>
          </p:cNvPr>
          <p:cNvSpPr/>
          <p:nvPr/>
        </p:nvSpPr>
        <p:spPr>
          <a:xfrm>
            <a:off x="561473" y="487225"/>
            <a:ext cx="2032929" cy="338554"/>
          </a:xfrm>
          <a:prstGeom prst="rect">
            <a:avLst/>
          </a:prstGeom>
        </p:spPr>
        <p:txBody>
          <a:bodyPr wrap="none">
            <a:spAutoFit/>
          </a:bodyPr>
          <a:lstStyle/>
          <a:p>
            <a:pPr lvl="0" fontAlgn="base">
              <a:spcBef>
                <a:spcPct val="0"/>
              </a:spcBef>
              <a:spcAft>
                <a:spcPct val="0"/>
              </a:spcAft>
            </a:pPr>
            <a:r>
              <a:rPr lang="en-US" altLang="zh-CN" sz="1600" b="1" dirty="0">
                <a:solidFill>
                  <a:srgbClr val="004F8A"/>
                </a:solidFill>
                <a:latin typeface="微软雅黑" charset="0"/>
                <a:ea typeface="微软雅黑" charset="0"/>
              </a:rPr>
              <a:t>▪️Detailed process </a:t>
            </a:r>
          </a:p>
        </p:txBody>
      </p:sp>
    </p:spTree>
    <p:extLst>
      <p:ext uri="{BB962C8B-B14F-4D97-AF65-F5344CB8AC3E}">
        <p14:creationId xmlns:p14="http://schemas.microsoft.com/office/powerpoint/2010/main" val="24322219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C3271E-6E28-224E-81CB-85ED0DFAA65E}"/>
              </a:ext>
            </a:extLst>
          </p:cNvPr>
          <p:cNvSpPr/>
          <p:nvPr/>
        </p:nvSpPr>
        <p:spPr>
          <a:xfrm>
            <a:off x="621635" y="1028806"/>
            <a:ext cx="3677650" cy="3323987"/>
          </a:xfrm>
          <a:prstGeom prst="rect">
            <a:avLst/>
          </a:prstGeom>
        </p:spPr>
        <p:txBody>
          <a:bodyPr wrap="square">
            <a:spAutoFit/>
          </a:bodyPr>
          <a:lstStyle/>
          <a:p>
            <a:pPr lvl="0" defTabSz="914400" eaLnBrk="0" fontAlgn="base" hangingPunct="0">
              <a:spcBef>
                <a:spcPct val="0"/>
              </a:spcBef>
              <a:spcAft>
                <a:spcPct val="0"/>
              </a:spcAft>
            </a:pPr>
            <a:r>
              <a:rPr lang="en-US" altLang="zh-CN" b="1" dirty="0">
                <a:latin typeface="Times New Roman" panose="02020603050405020304" pitchFamily="18" charset="0"/>
                <a:ea typeface="Times New Roman" panose="02020603050405020304" pitchFamily="18" charset="0"/>
                <a:cs typeface="Times New Roman" panose="02020603050405020304" pitchFamily="18" charset="0"/>
              </a:rPr>
              <a:t>3. </a:t>
            </a:r>
            <a:r>
              <a:rPr lang="zh-CN" altLang="zh-CN" b="1" dirty="0">
                <a:latin typeface="Times New Roman" panose="02020603050405020304" pitchFamily="18" charset="0"/>
                <a:ea typeface="Times New Roman" panose="02020603050405020304" pitchFamily="18" charset="0"/>
                <a:cs typeface="Times New Roman" panose="02020603050405020304" pitchFamily="18" charset="0"/>
              </a:rPr>
              <a:t>Regular expression (Re library)</a:t>
            </a:r>
            <a:endParaRPr lang="zh-CN" altLang="zh-CN" b="1" dirty="0">
              <a:latin typeface="Times New Roman" panose="02020603050405020304" pitchFamily="18" charset="0"/>
              <a:cs typeface="Times New Roman" panose="02020603050405020304" pitchFamily="18" charset="0"/>
            </a:endParaRPr>
          </a:p>
          <a:p>
            <a:pPr marL="342900" lvl="0" indent="-342900" defTabSz="914400" eaLnBrk="0" fontAlgn="base" hangingPunct="0">
              <a:spcBef>
                <a:spcPct val="0"/>
              </a:spcBef>
              <a:spcAft>
                <a:spcPct val="0"/>
              </a:spcAft>
              <a:buAutoNum type="arabicParenBoth"/>
            </a:pPr>
            <a:r>
              <a:rPr lang="zh-CN" altLang="zh-CN" dirty="0">
                <a:latin typeface="Times New Roman" panose="02020603050405020304" pitchFamily="18" charset="0"/>
                <a:ea typeface="Times New Roman" panose="02020603050405020304" pitchFamily="18" charset="0"/>
                <a:cs typeface="Times New Roman" panose="02020603050405020304" pitchFamily="18" charset="0"/>
              </a:rPr>
              <a:t>Regular expression can be used to check if a string contains the specified search pattern and </a:t>
            </a:r>
            <a:r>
              <a:rPr lang="zh-CN" altLang="zh-CN" dirty="0">
                <a:latin typeface="Times New Roman" panose="02020603050405020304" pitchFamily="18" charset="0"/>
                <a:cs typeface="Times New Roman" panose="02020603050405020304" pitchFamily="18" charset="0"/>
              </a:rPr>
              <a:t>findall() function returns a list containing all matches.</a:t>
            </a:r>
            <a:r>
              <a:rPr lang="en-US" altLang="zh-CN" dirty="0">
                <a:latin typeface="Times New Roman" panose="02020603050405020304" pitchFamily="18" charset="0"/>
                <a:cs typeface="Times New Roman" panose="02020603050405020304" pitchFamily="18" charset="0"/>
              </a:rPr>
              <a:t> </a:t>
            </a:r>
          </a:p>
          <a:p>
            <a:pPr marL="342900" lvl="0" indent="-342900" defTabSz="914400" eaLnBrk="0" fontAlgn="base" hangingPunct="0">
              <a:spcBef>
                <a:spcPct val="0"/>
              </a:spcBef>
              <a:spcAft>
                <a:spcPct val="0"/>
              </a:spcAft>
              <a:buAutoNum type="arabicParenBoth"/>
            </a:pPr>
            <a:r>
              <a:rPr lang="zh-CN" altLang="zh-CN" dirty="0">
                <a:latin typeface="Times New Roman" panose="02020603050405020304" pitchFamily="18" charset="0"/>
                <a:cs typeface="Times New Roman" panose="02020603050405020304" pitchFamily="18" charset="0"/>
              </a:rPr>
              <a:t>Turning the page numbers of successfully crawled webpages into the num value in the URL. </a:t>
            </a:r>
            <a:endParaRPr lang="en-US" altLang="zh-CN" dirty="0">
              <a:latin typeface="Times New Roman" panose="02020603050405020304" pitchFamily="18" charset="0"/>
              <a:cs typeface="Times New Roman" panose="02020603050405020304" pitchFamily="18" charset="0"/>
            </a:endParaRPr>
          </a:p>
          <a:p>
            <a:pPr marL="342900" lvl="0" indent="-342900" defTabSz="914400" eaLnBrk="0" fontAlgn="base" hangingPunct="0">
              <a:spcBef>
                <a:spcPct val="0"/>
              </a:spcBef>
              <a:spcAft>
                <a:spcPct val="0"/>
              </a:spcAft>
              <a:buAutoNum type="arabicParenBoth"/>
            </a:pPr>
            <a:r>
              <a:rPr lang="zh-CN" altLang="zh-CN" dirty="0">
                <a:latin typeface="Times New Roman" panose="02020603050405020304" pitchFamily="18" charset="0"/>
                <a:cs typeface="Times New Roman" panose="02020603050405020304" pitchFamily="18" charset="0"/>
              </a:rPr>
              <a:t>Recording the page numbers of unsuccessfully crawled webpages in the list for cyclic crawling. </a:t>
            </a:r>
            <a:endParaRPr lang="en-US" altLang="zh-CN" dirty="0">
              <a:latin typeface="Times New Roman" panose="02020603050405020304" pitchFamily="18" charset="0"/>
              <a:cs typeface="Times New Roman" panose="02020603050405020304" pitchFamily="18" charset="0"/>
            </a:endParaRPr>
          </a:p>
          <a:p>
            <a:pPr marL="342900" lvl="0" indent="-342900" defTabSz="914400" eaLnBrk="0" fontAlgn="base" hangingPunct="0">
              <a:spcBef>
                <a:spcPct val="0"/>
              </a:spcBef>
              <a:spcAft>
                <a:spcPct val="0"/>
              </a:spcAft>
              <a:buAutoNum type="arabicParenBoth"/>
            </a:pPr>
            <a:r>
              <a:rPr lang="zh-CN" altLang="zh-CN" dirty="0">
                <a:latin typeface="Times New Roman" panose="02020603050405020304" pitchFamily="18" charset="0"/>
                <a:cs typeface="Times New Roman" panose="02020603050405020304" pitchFamily="18" charset="0"/>
              </a:rPr>
              <a:t>Stop cycling when the number of unsuccessfully crawled webpages is 0.</a:t>
            </a:r>
          </a:p>
          <a:p>
            <a:pPr lvl="0" defTabSz="914400" eaLnBrk="0" fontAlgn="base" hangingPunct="0">
              <a:spcBef>
                <a:spcPct val="0"/>
              </a:spcBef>
              <a:spcAft>
                <a:spcPct val="0"/>
              </a:spcAft>
            </a:pPr>
            <a:r>
              <a:rPr lang="en-US" altLang="zh-CN" b="1" dirty="0">
                <a:latin typeface="Times New Roman" panose="02020603050405020304" pitchFamily="18" charset="0"/>
                <a:cs typeface="Times New Roman" panose="02020603050405020304" pitchFamily="18" charset="0"/>
              </a:rPr>
              <a:t>4. </a:t>
            </a:r>
            <a:r>
              <a:rPr lang="zh-CN" altLang="zh-CN" b="1" dirty="0">
                <a:latin typeface="Times New Roman" panose="02020603050405020304" pitchFamily="18" charset="0"/>
                <a:cs typeface="Times New Roman" panose="02020603050405020304" pitchFamily="18" charset="0"/>
              </a:rPr>
              <a:t>Export </a:t>
            </a:r>
          </a:p>
          <a:p>
            <a:pPr lvl="0" defTabSz="914400" eaLnBrk="0" fontAlgn="base" hangingPunct="0">
              <a:spcBef>
                <a:spcPct val="0"/>
              </a:spcBef>
              <a:spcAft>
                <a:spcPct val="0"/>
              </a:spcAft>
            </a:pPr>
            <a:r>
              <a:rPr lang="zh-CN" altLang="zh-CN" dirty="0">
                <a:latin typeface="Times New Roman" panose="02020603050405020304" pitchFamily="18" charset="0"/>
                <a:cs typeface="Times New Roman" panose="02020603050405020304" pitchFamily="18" charset="0"/>
              </a:rPr>
              <a:t>Finally, we export the data as Excel document.</a:t>
            </a:r>
          </a:p>
        </p:txBody>
      </p:sp>
      <p:pic>
        <p:nvPicPr>
          <p:cNvPr id="3" name="图片 2">
            <a:extLst>
              <a:ext uri="{FF2B5EF4-FFF2-40B4-BE49-F238E27FC236}">
                <a16:creationId xmlns:a16="http://schemas.microsoft.com/office/drawing/2014/main" id="{FB299D47-F7FB-2A49-8E21-63AD438109DD}"/>
              </a:ext>
            </a:extLst>
          </p:cNvPr>
          <p:cNvPicPr>
            <a:picLocks noChangeAspect="1"/>
          </p:cNvPicPr>
          <p:nvPr/>
        </p:nvPicPr>
        <p:blipFill>
          <a:blip r:embed="rId2"/>
          <a:stretch>
            <a:fillRect/>
          </a:stretch>
        </p:blipFill>
        <p:spPr>
          <a:xfrm>
            <a:off x="4616646" y="753838"/>
            <a:ext cx="3905719" cy="3598955"/>
          </a:xfrm>
          <a:prstGeom prst="rect">
            <a:avLst/>
          </a:prstGeom>
        </p:spPr>
      </p:pic>
      <p:sp>
        <p:nvSpPr>
          <p:cNvPr id="4" name="矩形 3">
            <a:extLst>
              <a:ext uri="{FF2B5EF4-FFF2-40B4-BE49-F238E27FC236}">
                <a16:creationId xmlns:a16="http://schemas.microsoft.com/office/drawing/2014/main" id="{D0E33E33-EA6D-BE4F-B461-26E5CAFED6D9}"/>
              </a:ext>
            </a:extLst>
          </p:cNvPr>
          <p:cNvSpPr/>
          <p:nvPr/>
        </p:nvSpPr>
        <p:spPr>
          <a:xfrm>
            <a:off x="561473" y="487225"/>
            <a:ext cx="2032929" cy="338554"/>
          </a:xfrm>
          <a:prstGeom prst="rect">
            <a:avLst/>
          </a:prstGeom>
        </p:spPr>
        <p:txBody>
          <a:bodyPr wrap="none">
            <a:spAutoFit/>
          </a:bodyPr>
          <a:lstStyle/>
          <a:p>
            <a:pPr lvl="0" fontAlgn="base">
              <a:spcBef>
                <a:spcPct val="0"/>
              </a:spcBef>
              <a:spcAft>
                <a:spcPct val="0"/>
              </a:spcAft>
            </a:pPr>
            <a:r>
              <a:rPr lang="en-US" altLang="zh-CN" sz="1600" b="1" dirty="0">
                <a:solidFill>
                  <a:srgbClr val="004F8A"/>
                </a:solidFill>
                <a:latin typeface="微软雅黑" charset="0"/>
                <a:ea typeface="微软雅黑" charset="0"/>
              </a:rPr>
              <a:t>▪️Detailed process </a:t>
            </a:r>
          </a:p>
        </p:txBody>
      </p:sp>
    </p:spTree>
    <p:extLst>
      <p:ext uri="{BB962C8B-B14F-4D97-AF65-F5344CB8AC3E}">
        <p14:creationId xmlns:p14="http://schemas.microsoft.com/office/powerpoint/2010/main" val="229386134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a:extLst>
              <a:ext uri="{FF2B5EF4-FFF2-40B4-BE49-F238E27FC236}">
                <a16:creationId xmlns:a16="http://schemas.microsoft.com/office/drawing/2014/main" id="{9BED9B08-DD64-AD42-A50E-3BB0E0D81345}"/>
              </a:ext>
            </a:extLst>
          </p:cNvPr>
          <p:cNvSpPr>
            <a:spLocks noChangeArrowheads="1"/>
          </p:cNvSpPr>
          <p:nvPr/>
        </p:nvSpPr>
        <p:spPr bwMode="auto">
          <a:xfrm>
            <a:off x="0" y="163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1">
            <a:extLst>
              <a:ext uri="{FF2B5EF4-FFF2-40B4-BE49-F238E27FC236}">
                <a16:creationId xmlns:a16="http://schemas.microsoft.com/office/drawing/2014/main" id="{58DD9EA5-135A-1F4F-BF72-01F6F0DE4272}"/>
              </a:ext>
            </a:extLst>
          </p:cNvPr>
          <p:cNvSpPr>
            <a:spLocks noChangeArrowheads="1"/>
          </p:cNvSpPr>
          <p:nvPr/>
        </p:nvSpPr>
        <p:spPr bwMode="auto">
          <a:xfrm>
            <a:off x="0" y="3479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13">
            <a:extLst>
              <a:ext uri="{FF2B5EF4-FFF2-40B4-BE49-F238E27FC236}">
                <a16:creationId xmlns:a16="http://schemas.microsoft.com/office/drawing/2014/main" id="{9E90059E-E2E9-D84F-BCE1-EC0D681FEC57}"/>
              </a:ext>
            </a:extLst>
          </p:cNvPr>
          <p:cNvSpPr>
            <a:spLocks noChangeArrowheads="1"/>
          </p:cNvSpPr>
          <p:nvPr/>
        </p:nvSpPr>
        <p:spPr bwMode="auto">
          <a:xfrm>
            <a:off x="0" y="3898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a:extLst>
              <a:ext uri="{FF2B5EF4-FFF2-40B4-BE49-F238E27FC236}">
                <a16:creationId xmlns:a16="http://schemas.microsoft.com/office/drawing/2014/main" id="{A299C03A-896D-5844-B55A-B3AF61817EF7}"/>
              </a:ext>
            </a:extLst>
          </p:cNvPr>
          <p:cNvSpPr/>
          <p:nvPr/>
        </p:nvSpPr>
        <p:spPr>
          <a:xfrm>
            <a:off x="597787" y="477702"/>
            <a:ext cx="6681536" cy="1508105"/>
          </a:xfrm>
          <a:prstGeom prst="rect">
            <a:avLst/>
          </a:prstGeom>
        </p:spPr>
        <p:txBody>
          <a:bodyPr wrap="square">
            <a:spAutoFit/>
          </a:bodyPr>
          <a:lstStyle/>
          <a:p>
            <a:r>
              <a:rPr lang="en-US" altLang="zh-CN" sz="1800" b="1" dirty="0">
                <a:solidFill>
                  <a:srgbClr val="004F8A"/>
                </a:solidFill>
                <a:latin typeface="微软雅黑" charset="0"/>
                <a:ea typeface="微软雅黑" charset="0"/>
              </a:rPr>
              <a:t>Data Cleaning and Data Processing</a:t>
            </a:r>
          </a:p>
          <a:p>
            <a:endParaRPr lang="zh-CN" altLang="zh-CN" sz="1800" b="1" dirty="0">
              <a:solidFill>
                <a:srgbClr val="004F8A"/>
              </a:solidFill>
              <a:latin typeface="微软雅黑" charset="0"/>
              <a:ea typeface="微软雅黑" charset="0"/>
            </a:endParaRPr>
          </a:p>
          <a:p>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1. Reading data and general understanding.</a:t>
            </a:r>
            <a:endParaRPr lang="zh-CN" altLang="zh-CN" sz="1200" kern="100" dirty="0">
              <a:latin typeface="DengXian" panose="02010600030101010101" pitchFamily="2" charset="-122"/>
              <a:ea typeface="DengXian"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2. Using visualization tool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Missingno</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library) to observe data loss. </a:t>
            </a:r>
            <a:endParaRPr lang="zh-CN" altLang="zh-CN" sz="1200" kern="100" dirty="0">
              <a:latin typeface="DengXian" panose="02010600030101010101" pitchFamily="2" charset="-122"/>
              <a:ea typeface="DengXian"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3. Using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data.dropna</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to delete columns with more than half of the missing values.</a:t>
            </a:r>
            <a:endParaRPr lang="zh-CN" altLang="zh-CN" sz="1200" kern="100" dirty="0">
              <a:latin typeface="DengXian" panose="02010600030101010101" pitchFamily="2" charset="-122"/>
              <a:ea typeface="DengXian"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4. Deleting duplicated rows by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pandas.DataFrame</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16" name="图片 15" descr="图片包含 屏幕截图&#10;&#10;描述已自动生成">
            <a:extLst>
              <a:ext uri="{FF2B5EF4-FFF2-40B4-BE49-F238E27FC236}">
                <a16:creationId xmlns:a16="http://schemas.microsoft.com/office/drawing/2014/main" id="{427A981A-F230-D741-9DF1-13C128726E0E}"/>
              </a:ext>
            </a:extLst>
          </p:cNvPr>
          <p:cNvPicPr/>
          <p:nvPr/>
        </p:nvPicPr>
        <p:blipFill>
          <a:blip r:embed="rId2"/>
          <a:stretch>
            <a:fillRect/>
          </a:stretch>
        </p:blipFill>
        <p:spPr>
          <a:xfrm>
            <a:off x="649705" y="2343634"/>
            <a:ext cx="3658034" cy="2013171"/>
          </a:xfrm>
          <a:prstGeom prst="rect">
            <a:avLst/>
          </a:prstGeom>
        </p:spPr>
      </p:pic>
      <p:pic>
        <p:nvPicPr>
          <p:cNvPr id="17" name="图片 16" descr="/var/folders/r9/gy6x9k3s03x7vxp9wxmlq3100000gn/T/com.microsoft.Word/Content.MSO/4B1DD23D.tmp">
            <a:extLst>
              <a:ext uri="{FF2B5EF4-FFF2-40B4-BE49-F238E27FC236}">
                <a16:creationId xmlns:a16="http://schemas.microsoft.com/office/drawing/2014/main" id="{A05D5D83-0EE7-8447-8292-D14339850B6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1043" y="2246019"/>
            <a:ext cx="3773252" cy="2208400"/>
          </a:xfrm>
          <a:prstGeom prst="rect">
            <a:avLst/>
          </a:prstGeom>
          <a:noFill/>
          <a:ln>
            <a:noFill/>
          </a:ln>
        </p:spPr>
      </p:pic>
    </p:spTree>
    <p:extLst>
      <p:ext uri="{BB962C8B-B14F-4D97-AF65-F5344CB8AC3E}">
        <p14:creationId xmlns:p14="http://schemas.microsoft.com/office/powerpoint/2010/main" val="208186786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1D5341C-D773-2048-A2B3-9CDA1D7B808C}"/>
              </a:ext>
            </a:extLst>
          </p:cNvPr>
          <p:cNvSpPr/>
          <p:nvPr/>
        </p:nvSpPr>
        <p:spPr>
          <a:xfrm>
            <a:off x="522079" y="636788"/>
            <a:ext cx="7563142" cy="738664"/>
          </a:xfrm>
          <a:prstGeom prst="rect">
            <a:avLst/>
          </a:prstGeom>
        </p:spPr>
        <p:txBody>
          <a:bodyPr wrap="square">
            <a:spAutoFit/>
          </a:bodyPr>
          <a:lstStyle/>
          <a:p>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5. Check the first five data.</a:t>
            </a:r>
          </a:p>
          <a:p>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6. According to the purpose of this project, the following attributes are needed for this analysis: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item_loc</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raw_title</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view_price</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DengXian" panose="02010600030101010101" pitchFamily="2" charset="-122"/>
                <a:cs typeface="Times New Roman" panose="02020603050405020304" pitchFamily="18" charset="0"/>
              </a:rPr>
              <a:t>view_sales</a:t>
            </a:r>
            <a:endParaRPr lang="zh-CN" altLang="zh-CN" kern="100" dirty="0">
              <a:latin typeface="Times New Roman" panose="02020603050405020304" pitchFamily="18" charset="0"/>
              <a:ea typeface="DengXian" panose="02010600030101010101" pitchFamily="2" charset="-122"/>
              <a:cs typeface="Times New Roman" panose="02020603050405020304" pitchFamily="18" charset="0"/>
            </a:endParaRPr>
          </a:p>
        </p:txBody>
      </p:sp>
      <p:pic>
        <p:nvPicPr>
          <p:cNvPr id="3" name="图片 2" descr="图片包含 屏幕截图&#10;&#10;描述已自动生成">
            <a:extLst>
              <a:ext uri="{FF2B5EF4-FFF2-40B4-BE49-F238E27FC236}">
                <a16:creationId xmlns:a16="http://schemas.microsoft.com/office/drawing/2014/main" id="{0D507808-D5E5-1C4B-93ED-BBD8EDFD36E1}"/>
              </a:ext>
            </a:extLst>
          </p:cNvPr>
          <p:cNvPicPr/>
          <p:nvPr/>
        </p:nvPicPr>
        <p:blipFill>
          <a:blip r:embed="rId2"/>
          <a:stretch>
            <a:fillRect/>
          </a:stretch>
        </p:blipFill>
        <p:spPr>
          <a:xfrm>
            <a:off x="522079" y="1559885"/>
            <a:ext cx="4572434" cy="2023729"/>
          </a:xfrm>
          <a:prstGeom prst="rect">
            <a:avLst/>
          </a:prstGeom>
        </p:spPr>
      </p:pic>
      <p:pic>
        <p:nvPicPr>
          <p:cNvPr id="4" name="图片 3" descr="图片包含 屏幕截图&#10;&#10;描述已自动生成">
            <a:extLst>
              <a:ext uri="{FF2B5EF4-FFF2-40B4-BE49-F238E27FC236}">
                <a16:creationId xmlns:a16="http://schemas.microsoft.com/office/drawing/2014/main" id="{7E8A8410-4974-5A44-BF1D-BFD08DC657B1}"/>
              </a:ext>
            </a:extLst>
          </p:cNvPr>
          <p:cNvPicPr/>
          <p:nvPr/>
        </p:nvPicPr>
        <p:blipFill>
          <a:blip r:embed="rId3"/>
          <a:stretch>
            <a:fillRect/>
          </a:stretch>
        </p:blipFill>
        <p:spPr>
          <a:xfrm>
            <a:off x="4437713" y="2607551"/>
            <a:ext cx="4293252" cy="1952125"/>
          </a:xfrm>
          <a:prstGeom prst="rect">
            <a:avLst/>
          </a:prstGeom>
        </p:spPr>
      </p:pic>
    </p:spTree>
    <p:extLst>
      <p:ext uri="{BB962C8B-B14F-4D97-AF65-F5344CB8AC3E}">
        <p14:creationId xmlns:p14="http://schemas.microsoft.com/office/powerpoint/2010/main" val="679940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4D643D2-09B4-C34F-834B-87C1C1E818DF}"/>
              </a:ext>
            </a:extLst>
          </p:cNvPr>
          <p:cNvSpPr/>
          <p:nvPr/>
        </p:nvSpPr>
        <p:spPr>
          <a:xfrm>
            <a:off x="705853" y="544310"/>
            <a:ext cx="3866147" cy="1384995"/>
          </a:xfrm>
          <a:prstGeom prst="rect">
            <a:avLst/>
          </a:prstGeom>
        </p:spPr>
        <p:txBody>
          <a:bodyPr wrap="square">
            <a:spAutoFit/>
          </a:bodyPr>
          <a:lstStyle/>
          <a:p>
            <a:pPr lvl="0" defTabSz="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zh-CN" dirty="0">
                <a:latin typeface="DengXian" panose="02010600030101010101" pitchFamily="2" charset="-122"/>
                <a:ea typeface="Times New Roman" panose="02020603050405020304" pitchFamily="18" charset="0"/>
                <a:cs typeface="Times New Roman" panose="02020603050405020304" pitchFamily="18" charset="0"/>
              </a:rPr>
              <a:t>7</a:t>
            </a:r>
            <a:r>
              <a:rPr lang="zh-CN" altLang="zh-CN" dirty="0">
                <a:latin typeface="DengXian" panose="02010600030101010101" pitchFamily="2" charset="-122"/>
                <a:ea typeface="Times New Roman" panose="02020603050405020304" pitchFamily="18" charset="0"/>
                <a:cs typeface="Times New Roman" panose="02020603050405020304" pitchFamily="18" charset="0"/>
              </a:rPr>
              <a:t>. Organizing these four kinds of data.</a:t>
            </a:r>
            <a:endParaRPr lang="zh-CN" altLang="zh-CN" sz="1000" dirty="0"/>
          </a:p>
          <a:p>
            <a:pPr lvl="0" defTabSz="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zh-CN" dirty="0">
                <a:latin typeface="DengXian" panose="02010600030101010101" pitchFamily="2" charset="-122"/>
                <a:cs typeface="Times New Roman" panose="02020603050405020304" pitchFamily="18" charset="0"/>
              </a:rPr>
              <a:t>▪️ </a:t>
            </a:r>
            <a:r>
              <a:rPr lang="zh-CN" altLang="zh-CN" dirty="0">
                <a:latin typeface="DengXian" panose="02010600030101010101" pitchFamily="2" charset="-122"/>
                <a:ea typeface="Times New Roman" panose="02020603050405020304" pitchFamily="18" charset="0"/>
                <a:cs typeface="Times New Roman" panose="02020603050405020304" pitchFamily="18" charset="0"/>
              </a:rPr>
              <a:t>Split the provinces and cities listed in item_loc to get two colum</a:t>
            </a:r>
            <a:r>
              <a:rPr lang="zh-CN" altLang="zh-CN" dirty="0">
                <a:latin typeface="DengXian" panose="02010600030101010101" pitchFamily="2" charset="-122"/>
                <a:cs typeface="Times New Roman" panose="02020603050405020304" pitchFamily="18" charset="0"/>
              </a:rPr>
              <a:t>ns: province and city.</a:t>
            </a:r>
            <a:r>
              <a:rPr lang="en-US" altLang="zh-CN" dirty="0">
                <a:latin typeface="DengXian" panose="02010600030101010101" pitchFamily="2" charset="-122"/>
                <a:cs typeface="Times New Roman" panose="02020603050405020304" pitchFamily="18" charset="0"/>
              </a:rPr>
              <a:t> </a:t>
            </a:r>
          </a:p>
          <a:p>
            <a:pPr lvl="0" defTabSz="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zh-CN" dirty="0">
                <a:latin typeface="DengXian" panose="02010600030101010101" pitchFamily="2" charset="-122"/>
                <a:cs typeface="Times New Roman" panose="02020603050405020304" pitchFamily="18" charset="0"/>
              </a:rPr>
              <a:t>▪️extract the numbers in the '</a:t>
            </a:r>
            <a:r>
              <a:rPr lang="en-US" altLang="zh-CN" dirty="0" err="1">
                <a:latin typeface="DengXian" panose="02010600030101010101" pitchFamily="2" charset="-122"/>
                <a:cs typeface="Times New Roman" panose="02020603050405020304" pitchFamily="18" charset="0"/>
              </a:rPr>
              <a:t>view_sales</a:t>
            </a:r>
            <a:r>
              <a:rPr lang="en-US" altLang="zh-CN" dirty="0">
                <a:latin typeface="DengXian" panose="02010600030101010101" pitchFamily="2" charset="-122"/>
                <a:cs typeface="Times New Roman" panose="02020603050405020304" pitchFamily="18" charset="0"/>
              </a:rPr>
              <a:t>' column to get the 'sales' column. </a:t>
            </a:r>
          </a:p>
          <a:p>
            <a:pPr lvl="0" defTabSz="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zh-CN" dirty="0">
                <a:latin typeface="DengXian" panose="02010600030101010101" pitchFamily="2" charset="-122"/>
                <a:cs typeface="Times New Roman" panose="02020603050405020304" pitchFamily="18" charset="0"/>
              </a:rPr>
              <a:t>▪️ view data type.</a:t>
            </a:r>
            <a:r>
              <a:rPr lang="zh-CN" altLang="zh-CN" dirty="0">
                <a:latin typeface="DengXian" panose="02010600030101010101" pitchFamily="2" charset="-122"/>
                <a:cs typeface="Times New Roman" panose="02020603050405020304" pitchFamily="18" charset="0"/>
              </a:rPr>
              <a:t> </a:t>
            </a:r>
          </a:p>
        </p:txBody>
      </p:sp>
      <p:sp>
        <p:nvSpPr>
          <p:cNvPr id="3" name="矩形 2">
            <a:extLst>
              <a:ext uri="{FF2B5EF4-FFF2-40B4-BE49-F238E27FC236}">
                <a16:creationId xmlns:a16="http://schemas.microsoft.com/office/drawing/2014/main" id="{7F077AA7-A4E4-1849-9B78-117389C47B92}"/>
              </a:ext>
            </a:extLst>
          </p:cNvPr>
          <p:cNvSpPr/>
          <p:nvPr/>
        </p:nvSpPr>
        <p:spPr>
          <a:xfrm>
            <a:off x="705853" y="2094696"/>
            <a:ext cx="7210926" cy="954107"/>
          </a:xfrm>
          <a:prstGeom prst="rect">
            <a:avLst/>
          </a:prstGeom>
        </p:spPr>
        <p:txBody>
          <a:bodyPr wrap="square">
            <a:spAutoFit/>
          </a:bodyPr>
          <a:lstStyle/>
          <a:p>
            <a:pPr lvl="0" defTabSz="914400" eaLnBrk="0" fontAlgn="base" hangingPunct="0">
              <a:spcBef>
                <a:spcPct val="0"/>
              </a:spcBef>
              <a:spcAft>
                <a:spcPct val="0"/>
              </a:spcAft>
            </a:pPr>
            <a:r>
              <a:rPr lang="zh-CN" altLang="zh-CN" dirty="0">
                <a:latin typeface="DengXian" panose="02010600030101010101" pitchFamily="2" charset="-122"/>
                <a:cs typeface="Times New Roman" panose="02020603050405020304" pitchFamily="18" charset="0"/>
              </a:rPr>
              <a:t>8. Conver</a:t>
            </a:r>
            <a:r>
              <a:rPr lang="zh-CN" altLang="zh-CN" dirty="0">
                <a:latin typeface="DengXian" panose="02010600030101010101" pitchFamily="2" charset="-122"/>
                <a:ea typeface="Times New Roman" panose="02020603050405020304" pitchFamily="18" charset="0"/>
                <a:cs typeface="Times New Roman" panose="02020603050405020304" pitchFamily="18" charset="0"/>
              </a:rPr>
              <a:t>t data types as category data type in order to save time and space as well as improve computing efficiency. Then delete unused data columns.</a:t>
            </a:r>
            <a:endParaRPr lang="zh-CN" altLang="zh-CN" sz="1000" dirty="0"/>
          </a:p>
          <a:p>
            <a:pPr lvl="0" defTabSz="914400" eaLnBrk="0" fontAlgn="base" hangingPunct="0">
              <a:spcBef>
                <a:spcPct val="0"/>
              </a:spcBef>
              <a:spcAft>
                <a:spcPct val="0"/>
              </a:spcAft>
            </a:pPr>
            <a:r>
              <a:rPr lang="zh-CN" altLang="zh-CN" dirty="0">
                <a:latin typeface="DengXian" panose="02010600030101010101" pitchFamily="2" charset="-122"/>
                <a:ea typeface="Times New Roman" panose="02020603050405020304" pitchFamily="18" charset="0"/>
                <a:cs typeface="Times New Roman" panose="02020603050405020304" pitchFamily="18" charset="0"/>
              </a:rPr>
              <a:t>9. After that, we successfully cleaned and organized the data via Web crawler. The demo was as following:</a:t>
            </a:r>
            <a:endParaRPr lang="zh-CN" altLang="zh-CN" sz="1000" dirty="0"/>
          </a:p>
        </p:txBody>
      </p:sp>
      <p:pic>
        <p:nvPicPr>
          <p:cNvPr id="4" name="图片 3" descr="图片包含 屏幕截图&#10;&#10;描述已自动生成">
            <a:extLst>
              <a:ext uri="{FF2B5EF4-FFF2-40B4-BE49-F238E27FC236}">
                <a16:creationId xmlns:a16="http://schemas.microsoft.com/office/drawing/2014/main" id="{730732B7-9C48-8842-96A2-7F148C44F9E2}"/>
              </a:ext>
            </a:extLst>
          </p:cNvPr>
          <p:cNvPicPr/>
          <p:nvPr/>
        </p:nvPicPr>
        <p:blipFill>
          <a:blip r:embed="rId2"/>
          <a:stretch>
            <a:fillRect/>
          </a:stretch>
        </p:blipFill>
        <p:spPr>
          <a:xfrm>
            <a:off x="4676275" y="544310"/>
            <a:ext cx="3761872" cy="1384995"/>
          </a:xfrm>
          <a:prstGeom prst="rect">
            <a:avLst/>
          </a:prstGeom>
        </p:spPr>
      </p:pic>
      <p:pic>
        <p:nvPicPr>
          <p:cNvPr id="5" name="图片 4">
            <a:extLst>
              <a:ext uri="{FF2B5EF4-FFF2-40B4-BE49-F238E27FC236}">
                <a16:creationId xmlns:a16="http://schemas.microsoft.com/office/drawing/2014/main" id="{5599A20B-4AB6-9D42-A30A-D2EE2B7527F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94318" y="3190934"/>
            <a:ext cx="2558482" cy="1090060"/>
          </a:xfrm>
          <a:prstGeom prst="rect">
            <a:avLst/>
          </a:prstGeom>
        </p:spPr>
      </p:pic>
      <p:pic>
        <p:nvPicPr>
          <p:cNvPr id="6" name="图片 5" descr="图片包含 屏幕截图&#10;&#10;描述已自动生成">
            <a:extLst>
              <a:ext uri="{FF2B5EF4-FFF2-40B4-BE49-F238E27FC236}">
                <a16:creationId xmlns:a16="http://schemas.microsoft.com/office/drawing/2014/main" id="{121275A4-FDF4-0A4B-8B45-3DB8A7C53EA7}"/>
              </a:ext>
            </a:extLst>
          </p:cNvPr>
          <p:cNvPicPr/>
          <p:nvPr/>
        </p:nvPicPr>
        <p:blipFill>
          <a:blip r:embed="rId4"/>
          <a:stretch>
            <a:fillRect/>
          </a:stretch>
        </p:blipFill>
        <p:spPr>
          <a:xfrm>
            <a:off x="4572000" y="3062597"/>
            <a:ext cx="3477928" cy="1346734"/>
          </a:xfrm>
          <a:prstGeom prst="rect">
            <a:avLst/>
          </a:prstGeom>
        </p:spPr>
      </p:pic>
    </p:spTree>
    <p:extLst>
      <p:ext uri="{BB962C8B-B14F-4D97-AF65-F5344CB8AC3E}">
        <p14:creationId xmlns:p14="http://schemas.microsoft.com/office/powerpoint/2010/main" val="3865874394"/>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2093</TotalTime>
  <Words>3732</Words>
  <Application>Microsoft Office PowerPoint</Application>
  <PresentationFormat>On-screen Show (16:9)</PresentationFormat>
  <Paragraphs>147</Paragraphs>
  <Slides>21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DengXian</vt:lpstr>
      <vt:lpstr>Calibri Light</vt:lpstr>
      <vt:lpstr>Calibri</vt:lpstr>
      <vt:lpstr>宋体</vt:lpstr>
      <vt:lpstr>Times New Roman</vt:lpstr>
      <vt:lpstr>微软雅黑</vt:lpstr>
      <vt:lpstr>Arial Unicode MS</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简约毕业论文答辩-</dc:title>
  <dc:creator>Administrator</dc:creator>
  <cp:lastModifiedBy>Clevince Ren</cp:lastModifiedBy>
  <cp:revision>93</cp:revision>
  <dcterms:created xsi:type="dcterms:W3CDTF">2016-05-20T12:59:00Z</dcterms:created>
  <dcterms:modified xsi:type="dcterms:W3CDTF">2019-12-16T09:09:25Z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